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304" r:id="rId2"/>
    <p:sldId id="306" r:id="rId3"/>
    <p:sldId id="307" r:id="rId4"/>
    <p:sldId id="315" r:id="rId5"/>
    <p:sldId id="308" r:id="rId6"/>
    <p:sldId id="314" r:id="rId7"/>
    <p:sldId id="316" r:id="rId8"/>
    <p:sldId id="312" r:id="rId9"/>
    <p:sldId id="313" r:id="rId10"/>
    <p:sldId id="317" r:id="rId11"/>
    <p:sldId id="334" r:id="rId12"/>
    <p:sldId id="309" r:id="rId13"/>
    <p:sldId id="310" r:id="rId14"/>
    <p:sldId id="318" r:id="rId15"/>
    <p:sldId id="319" r:id="rId16"/>
    <p:sldId id="320" r:id="rId17"/>
    <p:sldId id="321" r:id="rId18"/>
    <p:sldId id="322" r:id="rId19"/>
    <p:sldId id="331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11" r:id="rId2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sak.balint\Desktop\PhD\Konferenci&#225;k,%20el&#337;ad&#225;sok,%20cikkek,%20besz&#225;mol&#243;k\El&#337;ad&#225;sok,%20besz&#225;mol&#243;k\HUMVI%20k&#233;pz&#233;s%202023\V&#237;zmin&#337;s&#233;gi%20param&#233;terek\M&#225;solat%20eredetijeJellemz&#337;%20&#233;rt&#233;k%20mikroszk&#243;p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sak.balint\Desktop\PhD\Konferenci&#225;k,%20el&#337;ad&#225;sok,%20cikkek,%20besz&#225;mol&#243;k\El&#337;ad&#225;sok,%20besz&#225;mol&#243;k\HUMVI%20k&#233;pz&#233;s%202023\V&#237;zmin&#337;s&#233;gi%20param&#233;terek\M&#225;solat%20eredetijeJellemz&#337;%20&#233;rt&#233;k%20mikroszk&#243;p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9253673926935E-2"/>
          <c:y val="5.0737443452804232E-2"/>
          <c:w val="0.86491464825200526"/>
          <c:h val="0.77409853544860996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1275">
                <a:solidFill>
                  <a:schemeClr val="accent1"/>
                </a:solidFill>
              </a:ln>
              <a:effectLst/>
            </c:spPr>
          </c:marker>
          <c:yVal>
            <c:numRef>
              <c:f>Munka1!$D$4:$D$20</c:f>
              <c:numCache>
                <c:formatCode>General</c:formatCode>
                <c:ptCount val="17"/>
                <c:pt idx="0">
                  <c:v>10</c:v>
                </c:pt>
                <c:pt idx="1">
                  <c:v>2</c:v>
                </c:pt>
                <c:pt idx="2">
                  <c:v>10</c:v>
                </c:pt>
                <c:pt idx="3">
                  <c:v>10</c:v>
                </c:pt>
                <c:pt idx="4">
                  <c:v>12</c:v>
                </c:pt>
                <c:pt idx="5">
                  <c:v>14</c:v>
                </c:pt>
                <c:pt idx="6">
                  <c:v>15</c:v>
                </c:pt>
                <c:pt idx="7">
                  <c:v>12</c:v>
                </c:pt>
                <c:pt idx="8">
                  <c:v>14</c:v>
                </c:pt>
                <c:pt idx="9">
                  <c:v>13</c:v>
                </c:pt>
                <c:pt idx="10">
                  <c:v>11</c:v>
                </c:pt>
                <c:pt idx="11">
                  <c:v>13</c:v>
                </c:pt>
                <c:pt idx="12">
                  <c:v>25</c:v>
                </c:pt>
                <c:pt idx="13">
                  <c:v>11</c:v>
                </c:pt>
                <c:pt idx="14">
                  <c:v>11</c:v>
                </c:pt>
                <c:pt idx="15">
                  <c:v>13</c:v>
                </c:pt>
                <c:pt idx="16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09E-4067-9BD1-609191507589}"/>
            </c:ext>
          </c:extLst>
        </c:ser>
        <c:ser>
          <c:idx val="1"/>
          <c:order val="1"/>
          <c:spPr>
            <a:ln w="158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yVal>
            <c:numRef>
              <c:f>Munka1!$E$4:$E$20</c:f>
              <c:numCache>
                <c:formatCode>General</c:formatCode>
                <c:ptCount val="17"/>
                <c:pt idx="0">
                  <c:v>13.588235294117647</c:v>
                </c:pt>
                <c:pt idx="1">
                  <c:v>13.588235294117647</c:v>
                </c:pt>
                <c:pt idx="2">
                  <c:v>13.588235294117647</c:v>
                </c:pt>
                <c:pt idx="3">
                  <c:v>13.588235294117647</c:v>
                </c:pt>
                <c:pt idx="4">
                  <c:v>13.588235294117647</c:v>
                </c:pt>
                <c:pt idx="5">
                  <c:v>13.588235294117647</c:v>
                </c:pt>
                <c:pt idx="6">
                  <c:v>13.588235294117647</c:v>
                </c:pt>
                <c:pt idx="7">
                  <c:v>13.588235294117647</c:v>
                </c:pt>
                <c:pt idx="8">
                  <c:v>13.588235294117647</c:v>
                </c:pt>
                <c:pt idx="9">
                  <c:v>13.588235294117647</c:v>
                </c:pt>
                <c:pt idx="10">
                  <c:v>13.588235294117647</c:v>
                </c:pt>
                <c:pt idx="11">
                  <c:v>13.588235294117647</c:v>
                </c:pt>
                <c:pt idx="12">
                  <c:v>13.588235294117647</c:v>
                </c:pt>
                <c:pt idx="13">
                  <c:v>13.588235294117647</c:v>
                </c:pt>
                <c:pt idx="14">
                  <c:v>13.588235294117647</c:v>
                </c:pt>
                <c:pt idx="15">
                  <c:v>13.588235294117647</c:v>
                </c:pt>
                <c:pt idx="16">
                  <c:v>13.588235294117647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09E-4067-9BD1-609191507589}"/>
            </c:ext>
          </c:extLst>
        </c:ser>
        <c:ser>
          <c:idx val="2"/>
          <c:order val="2"/>
          <c:spPr>
            <a:ln w="1270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yVal>
            <c:numRef>
              <c:f>Munka1!$F$4:$F$20</c:f>
              <c:numCache>
                <c:formatCode>General</c:formatCode>
                <c:ptCount val="17"/>
                <c:pt idx="0">
                  <c:v>9.2158621331416146</c:v>
                </c:pt>
                <c:pt idx="1">
                  <c:v>9.2158621331416146</c:v>
                </c:pt>
                <c:pt idx="2">
                  <c:v>9.2158621331416146</c:v>
                </c:pt>
                <c:pt idx="3">
                  <c:v>9.2158621331416146</c:v>
                </c:pt>
                <c:pt idx="4">
                  <c:v>9.2158621331416146</c:v>
                </c:pt>
                <c:pt idx="5">
                  <c:v>9.2158621331416146</c:v>
                </c:pt>
                <c:pt idx="6">
                  <c:v>9.2158621331416146</c:v>
                </c:pt>
                <c:pt idx="7">
                  <c:v>9.2158621331416146</c:v>
                </c:pt>
                <c:pt idx="8">
                  <c:v>9.2158621331416146</c:v>
                </c:pt>
                <c:pt idx="9">
                  <c:v>9.2158621331416146</c:v>
                </c:pt>
                <c:pt idx="10">
                  <c:v>9.2158621331416146</c:v>
                </c:pt>
                <c:pt idx="11">
                  <c:v>9.2158621331416146</c:v>
                </c:pt>
                <c:pt idx="12">
                  <c:v>9.2158621331416146</c:v>
                </c:pt>
                <c:pt idx="13">
                  <c:v>9.2158621331416146</c:v>
                </c:pt>
                <c:pt idx="14">
                  <c:v>9.2158621331416146</c:v>
                </c:pt>
                <c:pt idx="15">
                  <c:v>9.2158621331416146</c:v>
                </c:pt>
                <c:pt idx="16">
                  <c:v>9.2158621331416146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09E-4067-9BD1-609191507589}"/>
            </c:ext>
          </c:extLst>
        </c:ser>
        <c:ser>
          <c:idx val="3"/>
          <c:order val="3"/>
          <c:spPr>
            <a:ln w="1270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yVal>
            <c:numRef>
              <c:f>Munka1!$G$4:$G$20</c:f>
              <c:numCache>
                <c:formatCode>General</c:formatCode>
                <c:ptCount val="17"/>
                <c:pt idx="0">
                  <c:v>17.960608455093677</c:v>
                </c:pt>
                <c:pt idx="1">
                  <c:v>17.960608455093677</c:v>
                </c:pt>
                <c:pt idx="2">
                  <c:v>17.960608455093677</c:v>
                </c:pt>
                <c:pt idx="3">
                  <c:v>17.960608455093677</c:v>
                </c:pt>
                <c:pt idx="4">
                  <c:v>17.960608455093677</c:v>
                </c:pt>
                <c:pt idx="5">
                  <c:v>17.960608455093677</c:v>
                </c:pt>
                <c:pt idx="6">
                  <c:v>17.960608455093677</c:v>
                </c:pt>
                <c:pt idx="7">
                  <c:v>17.960608455093677</c:v>
                </c:pt>
                <c:pt idx="8">
                  <c:v>17.960608455093677</c:v>
                </c:pt>
                <c:pt idx="9">
                  <c:v>17.960608455093677</c:v>
                </c:pt>
                <c:pt idx="10">
                  <c:v>17.960608455093677</c:v>
                </c:pt>
                <c:pt idx="11">
                  <c:v>17.960608455093677</c:v>
                </c:pt>
                <c:pt idx="12">
                  <c:v>17.960608455093677</c:v>
                </c:pt>
                <c:pt idx="13">
                  <c:v>17.960608455093677</c:v>
                </c:pt>
                <c:pt idx="14">
                  <c:v>17.960608455093677</c:v>
                </c:pt>
                <c:pt idx="15">
                  <c:v>17.960608455093677</c:v>
                </c:pt>
                <c:pt idx="16">
                  <c:v>17.960608455093677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09E-4067-9BD1-609191507589}"/>
            </c:ext>
          </c:extLst>
        </c:ser>
        <c:ser>
          <c:idx val="6"/>
          <c:order val="4"/>
          <c:spPr>
            <a:ln w="127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yVal>
            <c:numRef>
              <c:f>Munka1!$I$4:$I$20</c:f>
              <c:numCache>
                <c:formatCode>General</c:formatCode>
                <c:ptCount val="1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09E-4067-9BD1-609191507589}"/>
            </c:ext>
          </c:extLst>
        </c:ser>
        <c:ser>
          <c:idx val="4"/>
          <c:order val="5"/>
          <c:spPr>
            <a:ln w="1270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yVal>
            <c:numRef>
              <c:f>Munka1!$H$4:$H$20</c:f>
              <c:numCache>
                <c:formatCode>General</c:formatCode>
                <c:ptCount val="17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  <c:pt idx="4">
                  <c:v>12</c:v>
                </c:pt>
                <c:pt idx="5">
                  <c:v>12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12</c:v>
                </c:pt>
                <c:pt idx="10">
                  <c:v>12</c:v>
                </c:pt>
                <c:pt idx="11">
                  <c:v>12</c:v>
                </c:pt>
                <c:pt idx="12">
                  <c:v>12</c:v>
                </c:pt>
                <c:pt idx="13">
                  <c:v>12</c:v>
                </c:pt>
                <c:pt idx="14">
                  <c:v>12</c:v>
                </c:pt>
                <c:pt idx="15">
                  <c:v>12</c:v>
                </c:pt>
                <c:pt idx="16">
                  <c:v>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09E-4067-9BD1-6091915075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7302352"/>
        <c:axId val="787301104"/>
      </c:scatterChart>
      <c:valAx>
        <c:axId val="787302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87301104"/>
        <c:crosses val="autoZero"/>
        <c:crossBetween val="midCat"/>
      </c:valAx>
      <c:valAx>
        <c:axId val="78730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87302352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756411047723176E-2"/>
          <c:y val="3.3107591852830708E-2"/>
          <c:w val="0.79747949199519164"/>
          <c:h val="0.8437373717513965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Diagram!$B$2</c:f>
              <c:strCache>
                <c:ptCount val="1"/>
                <c:pt idx="0">
                  <c:v>Minta eredménye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Diagram!$A$3:$A$90</c:f>
              <c:strCache>
                <c:ptCount val="88"/>
                <c:pt idx="0">
                  <c:v>2018.02.12</c:v>
                </c:pt>
                <c:pt idx="1">
                  <c:v>2018.02.26</c:v>
                </c:pt>
                <c:pt idx="2">
                  <c:v>2018.03.12</c:v>
                </c:pt>
                <c:pt idx="3">
                  <c:v>2018.04.03</c:v>
                </c:pt>
                <c:pt idx="4">
                  <c:v>2018.04.16</c:v>
                </c:pt>
                <c:pt idx="5">
                  <c:v>2018.06.20</c:v>
                </c:pt>
                <c:pt idx="6">
                  <c:v>2018.07.25</c:v>
                </c:pt>
                <c:pt idx="7">
                  <c:v>2018.08.27</c:v>
                </c:pt>
                <c:pt idx="8">
                  <c:v>2018.10.08</c:v>
                </c:pt>
                <c:pt idx="9">
                  <c:v>2018.11.26</c:v>
                </c:pt>
                <c:pt idx="10">
                  <c:v>2018.12.17</c:v>
                </c:pt>
                <c:pt idx="11">
                  <c:v>2019.02.18</c:v>
                </c:pt>
                <c:pt idx="12">
                  <c:v>2019.04.01</c:v>
                </c:pt>
                <c:pt idx="13">
                  <c:v>2019.04.01</c:v>
                </c:pt>
                <c:pt idx="14">
                  <c:v>2019.10.08</c:v>
                </c:pt>
                <c:pt idx="15">
                  <c:v>2019.11.26</c:v>
                </c:pt>
                <c:pt idx="16">
                  <c:v>2019.12.16</c:v>
                </c:pt>
                <c:pt idx="17">
                  <c:v>2020.01.08</c:v>
                </c:pt>
                <c:pt idx="18">
                  <c:v>2020.01.15</c:v>
                </c:pt>
                <c:pt idx="19">
                  <c:v>2020.02.10</c:v>
                </c:pt>
                <c:pt idx="20">
                  <c:v>2020.03.09</c:v>
                </c:pt>
                <c:pt idx="21">
                  <c:v>2019.02.11</c:v>
                </c:pt>
                <c:pt idx="22">
                  <c:v>2020.10.12</c:v>
                </c:pt>
                <c:pt idx="23">
                  <c:v>2020.11.09</c:v>
                </c:pt>
                <c:pt idx="24">
                  <c:v>2021.01.18</c:v>
                </c:pt>
                <c:pt idx="25">
                  <c:v>2021.01.18</c:v>
                </c:pt>
                <c:pt idx="26">
                  <c:v>2021.01.18</c:v>
                </c:pt>
                <c:pt idx="27">
                  <c:v>2021.02.08</c:v>
                </c:pt>
                <c:pt idx="28">
                  <c:v>2021.02.08</c:v>
                </c:pt>
                <c:pt idx="29">
                  <c:v>2021.02.08</c:v>
                </c:pt>
                <c:pt idx="30">
                  <c:v>2021.02.08</c:v>
                </c:pt>
                <c:pt idx="31">
                  <c:v>2021.02.08</c:v>
                </c:pt>
                <c:pt idx="32">
                  <c:v>2021.02.08</c:v>
                </c:pt>
                <c:pt idx="33">
                  <c:v>2021.02.08</c:v>
                </c:pt>
                <c:pt idx="34">
                  <c:v>2021.02.17</c:v>
                </c:pt>
                <c:pt idx="35">
                  <c:v>2021.02.17</c:v>
                </c:pt>
                <c:pt idx="36">
                  <c:v>2021.02.17</c:v>
                </c:pt>
                <c:pt idx="37">
                  <c:v>2021.02.17</c:v>
                </c:pt>
                <c:pt idx="38">
                  <c:v>2021.02.17</c:v>
                </c:pt>
                <c:pt idx="39">
                  <c:v>2021.02.17</c:v>
                </c:pt>
                <c:pt idx="40">
                  <c:v>2021.02.17</c:v>
                </c:pt>
                <c:pt idx="41">
                  <c:v>2021.03.03</c:v>
                </c:pt>
                <c:pt idx="42">
                  <c:v>2021.03.08</c:v>
                </c:pt>
                <c:pt idx="43">
                  <c:v>2021.03.08</c:v>
                </c:pt>
                <c:pt idx="44">
                  <c:v>2021.03.08</c:v>
                </c:pt>
                <c:pt idx="45">
                  <c:v>2021.03.08</c:v>
                </c:pt>
                <c:pt idx="46">
                  <c:v>2021.03.08</c:v>
                </c:pt>
                <c:pt idx="47">
                  <c:v>2021.03.08</c:v>
                </c:pt>
                <c:pt idx="48">
                  <c:v>2021.03.08</c:v>
                </c:pt>
                <c:pt idx="49">
                  <c:v>2021.03.03</c:v>
                </c:pt>
                <c:pt idx="50">
                  <c:v>2021.03.03</c:v>
                </c:pt>
                <c:pt idx="51">
                  <c:v>2021.03.03</c:v>
                </c:pt>
                <c:pt idx="52">
                  <c:v>2021.03.03</c:v>
                </c:pt>
                <c:pt idx="53">
                  <c:v>2021.03.03</c:v>
                </c:pt>
                <c:pt idx="54">
                  <c:v>2021.03.03</c:v>
                </c:pt>
                <c:pt idx="55">
                  <c:v>2021.03.01</c:v>
                </c:pt>
                <c:pt idx="56">
                  <c:v>2021.03.22</c:v>
                </c:pt>
                <c:pt idx="57">
                  <c:v>2021.03.22</c:v>
                </c:pt>
                <c:pt idx="58">
                  <c:v>2021.03.22</c:v>
                </c:pt>
                <c:pt idx="59">
                  <c:v>2021.03.22</c:v>
                </c:pt>
                <c:pt idx="60">
                  <c:v>2021.03.22</c:v>
                </c:pt>
                <c:pt idx="61">
                  <c:v>2021.03.22</c:v>
                </c:pt>
                <c:pt idx="62">
                  <c:v>2021.03.22</c:v>
                </c:pt>
                <c:pt idx="63">
                  <c:v>2021.03.29</c:v>
                </c:pt>
                <c:pt idx="64">
                  <c:v>2021.03.29</c:v>
                </c:pt>
                <c:pt idx="65">
                  <c:v>2021.03.29</c:v>
                </c:pt>
                <c:pt idx="66">
                  <c:v>2021.03.29</c:v>
                </c:pt>
                <c:pt idx="67">
                  <c:v>2021.03.29</c:v>
                </c:pt>
                <c:pt idx="68">
                  <c:v>2021.03.29</c:v>
                </c:pt>
                <c:pt idx="69">
                  <c:v>2021.03.29</c:v>
                </c:pt>
                <c:pt idx="70">
                  <c:v>2021.04.13</c:v>
                </c:pt>
                <c:pt idx="71">
                  <c:v>2021.04.13</c:v>
                </c:pt>
                <c:pt idx="72">
                  <c:v>2021.04.13</c:v>
                </c:pt>
                <c:pt idx="73">
                  <c:v>2021.04.13</c:v>
                </c:pt>
                <c:pt idx="74">
                  <c:v>2021.04.13</c:v>
                </c:pt>
                <c:pt idx="75">
                  <c:v>2021.04.13</c:v>
                </c:pt>
                <c:pt idx="76">
                  <c:v>2021.04.13</c:v>
                </c:pt>
                <c:pt idx="77">
                  <c:v>2021.04.28</c:v>
                </c:pt>
                <c:pt idx="78">
                  <c:v>2021.04.28</c:v>
                </c:pt>
                <c:pt idx="79">
                  <c:v>2021.04.28</c:v>
                </c:pt>
                <c:pt idx="80">
                  <c:v>2021.05.10</c:v>
                </c:pt>
                <c:pt idx="81">
                  <c:v>2021.05.10</c:v>
                </c:pt>
                <c:pt idx="82">
                  <c:v>2021.06.14</c:v>
                </c:pt>
                <c:pt idx="83">
                  <c:v>2021.07.27</c:v>
                </c:pt>
                <c:pt idx="84">
                  <c:v>2021.09.13</c:v>
                </c:pt>
                <c:pt idx="85">
                  <c:v>2021.10.05</c:v>
                </c:pt>
                <c:pt idx="86">
                  <c:v>2021.10.11</c:v>
                </c:pt>
                <c:pt idx="87">
                  <c:v>2022.01.10</c:v>
                </c:pt>
              </c:strCache>
            </c:strRef>
          </c:xVal>
          <c:yVal>
            <c:numRef>
              <c:f>Diagram!$B$3:$B$90</c:f>
              <c:numCache>
                <c:formatCode>General</c:formatCode>
                <c:ptCount val="88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14</c:v>
                </c:pt>
                <c:pt idx="11">
                  <c:v>11</c:v>
                </c:pt>
                <c:pt idx="12">
                  <c:v>5</c:v>
                </c:pt>
                <c:pt idx="13">
                  <c:v>0</c:v>
                </c:pt>
                <c:pt idx="14">
                  <c:v>19</c:v>
                </c:pt>
                <c:pt idx="15">
                  <c:v>12</c:v>
                </c:pt>
                <c:pt idx="16">
                  <c:v>23</c:v>
                </c:pt>
                <c:pt idx="17">
                  <c:v>15</c:v>
                </c:pt>
                <c:pt idx="18">
                  <c:v>16</c:v>
                </c:pt>
                <c:pt idx="19">
                  <c:v>52</c:v>
                </c:pt>
                <c:pt idx="20">
                  <c:v>0</c:v>
                </c:pt>
                <c:pt idx="21">
                  <c:v>8</c:v>
                </c:pt>
                <c:pt idx="22">
                  <c:v>1</c:v>
                </c:pt>
                <c:pt idx="23">
                  <c:v>1</c:v>
                </c:pt>
                <c:pt idx="24">
                  <c:v>13</c:v>
                </c:pt>
                <c:pt idx="25">
                  <c:v>36</c:v>
                </c:pt>
                <c:pt idx="26">
                  <c:v>100</c:v>
                </c:pt>
                <c:pt idx="27">
                  <c:v>4</c:v>
                </c:pt>
                <c:pt idx="28">
                  <c:v>7</c:v>
                </c:pt>
                <c:pt idx="29">
                  <c:v>24</c:v>
                </c:pt>
                <c:pt idx="30">
                  <c:v>41</c:v>
                </c:pt>
                <c:pt idx="31">
                  <c:v>6</c:v>
                </c:pt>
                <c:pt idx="32">
                  <c:v>4</c:v>
                </c:pt>
                <c:pt idx="33">
                  <c:v>11</c:v>
                </c:pt>
                <c:pt idx="34">
                  <c:v>1</c:v>
                </c:pt>
                <c:pt idx="35">
                  <c:v>3</c:v>
                </c:pt>
                <c:pt idx="36">
                  <c:v>4</c:v>
                </c:pt>
                <c:pt idx="37">
                  <c:v>36</c:v>
                </c:pt>
                <c:pt idx="38">
                  <c:v>19</c:v>
                </c:pt>
                <c:pt idx="39">
                  <c:v>2</c:v>
                </c:pt>
                <c:pt idx="40">
                  <c:v>1</c:v>
                </c:pt>
                <c:pt idx="41">
                  <c:v>2</c:v>
                </c:pt>
                <c:pt idx="42">
                  <c:v>9</c:v>
                </c:pt>
                <c:pt idx="43">
                  <c:v>4</c:v>
                </c:pt>
                <c:pt idx="44">
                  <c:v>4</c:v>
                </c:pt>
                <c:pt idx="45">
                  <c:v>2</c:v>
                </c:pt>
                <c:pt idx="46">
                  <c:v>5</c:v>
                </c:pt>
                <c:pt idx="47">
                  <c:v>5</c:v>
                </c:pt>
                <c:pt idx="48">
                  <c:v>5</c:v>
                </c:pt>
                <c:pt idx="49">
                  <c:v>6</c:v>
                </c:pt>
                <c:pt idx="50">
                  <c:v>9</c:v>
                </c:pt>
                <c:pt idx="51">
                  <c:v>2</c:v>
                </c:pt>
                <c:pt idx="52">
                  <c:v>4</c:v>
                </c:pt>
                <c:pt idx="53">
                  <c:v>1</c:v>
                </c:pt>
                <c:pt idx="54">
                  <c:v>6</c:v>
                </c:pt>
                <c:pt idx="55">
                  <c:v>13</c:v>
                </c:pt>
                <c:pt idx="56">
                  <c:v>15</c:v>
                </c:pt>
                <c:pt idx="57">
                  <c:v>2</c:v>
                </c:pt>
                <c:pt idx="58">
                  <c:v>13</c:v>
                </c:pt>
                <c:pt idx="59">
                  <c:v>9</c:v>
                </c:pt>
                <c:pt idx="60">
                  <c:v>7</c:v>
                </c:pt>
                <c:pt idx="61">
                  <c:v>8</c:v>
                </c:pt>
                <c:pt idx="62">
                  <c:v>7</c:v>
                </c:pt>
                <c:pt idx="63">
                  <c:v>9</c:v>
                </c:pt>
                <c:pt idx="64">
                  <c:v>10</c:v>
                </c:pt>
                <c:pt idx="65">
                  <c:v>7</c:v>
                </c:pt>
                <c:pt idx="66">
                  <c:v>8</c:v>
                </c:pt>
                <c:pt idx="67">
                  <c:v>10</c:v>
                </c:pt>
                <c:pt idx="68">
                  <c:v>8</c:v>
                </c:pt>
                <c:pt idx="69">
                  <c:v>8</c:v>
                </c:pt>
                <c:pt idx="70">
                  <c:v>0</c:v>
                </c:pt>
                <c:pt idx="71">
                  <c:v>0</c:v>
                </c:pt>
                <c:pt idx="72">
                  <c:v>2</c:v>
                </c:pt>
                <c:pt idx="73">
                  <c:v>3</c:v>
                </c:pt>
                <c:pt idx="74">
                  <c:v>1</c:v>
                </c:pt>
                <c:pt idx="75">
                  <c:v>2</c:v>
                </c:pt>
                <c:pt idx="76">
                  <c:v>0</c:v>
                </c:pt>
                <c:pt idx="77">
                  <c:v>3</c:v>
                </c:pt>
                <c:pt idx="78">
                  <c:v>7</c:v>
                </c:pt>
                <c:pt idx="79">
                  <c:v>10</c:v>
                </c:pt>
                <c:pt idx="80">
                  <c:v>5</c:v>
                </c:pt>
                <c:pt idx="81">
                  <c:v>12</c:v>
                </c:pt>
                <c:pt idx="82">
                  <c:v>25</c:v>
                </c:pt>
                <c:pt idx="83">
                  <c:v>0</c:v>
                </c:pt>
                <c:pt idx="84">
                  <c:v>36</c:v>
                </c:pt>
                <c:pt idx="85">
                  <c:v>71</c:v>
                </c:pt>
                <c:pt idx="86">
                  <c:v>0</c:v>
                </c:pt>
                <c:pt idx="87">
                  <c:v>26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4BF-4A8B-A4C0-AA370EE1C92B}"/>
            </c:ext>
          </c:extLst>
        </c:ser>
        <c:ser>
          <c:idx val="1"/>
          <c:order val="1"/>
          <c:tx>
            <c:strRef>
              <c:f>Diagram!$C$2</c:f>
              <c:strCache>
                <c:ptCount val="1"/>
                <c:pt idx="0">
                  <c:v>Átlag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strRef>
              <c:f>Diagram!$A$3:$A$90</c:f>
              <c:strCache>
                <c:ptCount val="88"/>
                <c:pt idx="0">
                  <c:v>2018.02.12</c:v>
                </c:pt>
                <c:pt idx="1">
                  <c:v>2018.02.26</c:v>
                </c:pt>
                <c:pt idx="2">
                  <c:v>2018.03.12</c:v>
                </c:pt>
                <c:pt idx="3">
                  <c:v>2018.04.03</c:v>
                </c:pt>
                <c:pt idx="4">
                  <c:v>2018.04.16</c:v>
                </c:pt>
                <c:pt idx="5">
                  <c:v>2018.06.20</c:v>
                </c:pt>
                <c:pt idx="6">
                  <c:v>2018.07.25</c:v>
                </c:pt>
                <c:pt idx="7">
                  <c:v>2018.08.27</c:v>
                </c:pt>
                <c:pt idx="8">
                  <c:v>2018.10.08</c:v>
                </c:pt>
                <c:pt idx="9">
                  <c:v>2018.11.26</c:v>
                </c:pt>
                <c:pt idx="10">
                  <c:v>2018.12.17</c:v>
                </c:pt>
                <c:pt idx="11">
                  <c:v>2019.02.18</c:v>
                </c:pt>
                <c:pt idx="12">
                  <c:v>2019.04.01</c:v>
                </c:pt>
                <c:pt idx="13">
                  <c:v>2019.04.01</c:v>
                </c:pt>
                <c:pt idx="14">
                  <c:v>2019.10.08</c:v>
                </c:pt>
                <c:pt idx="15">
                  <c:v>2019.11.26</c:v>
                </c:pt>
                <c:pt idx="16">
                  <c:v>2019.12.16</c:v>
                </c:pt>
                <c:pt idx="17">
                  <c:v>2020.01.08</c:v>
                </c:pt>
                <c:pt idx="18">
                  <c:v>2020.01.15</c:v>
                </c:pt>
                <c:pt idx="19">
                  <c:v>2020.02.10</c:v>
                </c:pt>
                <c:pt idx="20">
                  <c:v>2020.03.09</c:v>
                </c:pt>
                <c:pt idx="21">
                  <c:v>2019.02.11</c:v>
                </c:pt>
                <c:pt idx="22">
                  <c:v>2020.10.12</c:v>
                </c:pt>
                <c:pt idx="23">
                  <c:v>2020.11.09</c:v>
                </c:pt>
                <c:pt idx="24">
                  <c:v>2021.01.18</c:v>
                </c:pt>
                <c:pt idx="25">
                  <c:v>2021.01.18</c:v>
                </c:pt>
                <c:pt idx="26">
                  <c:v>2021.01.18</c:v>
                </c:pt>
                <c:pt idx="27">
                  <c:v>2021.02.08</c:v>
                </c:pt>
                <c:pt idx="28">
                  <c:v>2021.02.08</c:v>
                </c:pt>
                <c:pt idx="29">
                  <c:v>2021.02.08</c:v>
                </c:pt>
                <c:pt idx="30">
                  <c:v>2021.02.08</c:v>
                </c:pt>
                <c:pt idx="31">
                  <c:v>2021.02.08</c:v>
                </c:pt>
                <c:pt idx="32">
                  <c:v>2021.02.08</c:v>
                </c:pt>
                <c:pt idx="33">
                  <c:v>2021.02.08</c:v>
                </c:pt>
                <c:pt idx="34">
                  <c:v>2021.02.17</c:v>
                </c:pt>
                <c:pt idx="35">
                  <c:v>2021.02.17</c:v>
                </c:pt>
                <c:pt idx="36">
                  <c:v>2021.02.17</c:v>
                </c:pt>
                <c:pt idx="37">
                  <c:v>2021.02.17</c:v>
                </c:pt>
                <c:pt idx="38">
                  <c:v>2021.02.17</c:v>
                </c:pt>
                <c:pt idx="39">
                  <c:v>2021.02.17</c:v>
                </c:pt>
                <c:pt idx="40">
                  <c:v>2021.02.17</c:v>
                </c:pt>
                <c:pt idx="41">
                  <c:v>2021.03.03</c:v>
                </c:pt>
                <c:pt idx="42">
                  <c:v>2021.03.08</c:v>
                </c:pt>
                <c:pt idx="43">
                  <c:v>2021.03.08</c:v>
                </c:pt>
                <c:pt idx="44">
                  <c:v>2021.03.08</c:v>
                </c:pt>
                <c:pt idx="45">
                  <c:v>2021.03.08</c:v>
                </c:pt>
                <c:pt idx="46">
                  <c:v>2021.03.08</c:v>
                </c:pt>
                <c:pt idx="47">
                  <c:v>2021.03.08</c:v>
                </c:pt>
                <c:pt idx="48">
                  <c:v>2021.03.08</c:v>
                </c:pt>
                <c:pt idx="49">
                  <c:v>2021.03.03</c:v>
                </c:pt>
                <c:pt idx="50">
                  <c:v>2021.03.03</c:v>
                </c:pt>
                <c:pt idx="51">
                  <c:v>2021.03.03</c:v>
                </c:pt>
                <c:pt idx="52">
                  <c:v>2021.03.03</c:v>
                </c:pt>
                <c:pt idx="53">
                  <c:v>2021.03.03</c:v>
                </c:pt>
                <c:pt idx="54">
                  <c:v>2021.03.03</c:v>
                </c:pt>
                <c:pt idx="55">
                  <c:v>2021.03.01</c:v>
                </c:pt>
                <c:pt idx="56">
                  <c:v>2021.03.22</c:v>
                </c:pt>
                <c:pt idx="57">
                  <c:v>2021.03.22</c:v>
                </c:pt>
                <c:pt idx="58">
                  <c:v>2021.03.22</c:v>
                </c:pt>
                <c:pt idx="59">
                  <c:v>2021.03.22</c:v>
                </c:pt>
                <c:pt idx="60">
                  <c:v>2021.03.22</c:v>
                </c:pt>
                <c:pt idx="61">
                  <c:v>2021.03.22</c:v>
                </c:pt>
                <c:pt idx="62">
                  <c:v>2021.03.22</c:v>
                </c:pt>
                <c:pt idx="63">
                  <c:v>2021.03.29</c:v>
                </c:pt>
                <c:pt idx="64">
                  <c:v>2021.03.29</c:v>
                </c:pt>
                <c:pt idx="65">
                  <c:v>2021.03.29</c:v>
                </c:pt>
                <c:pt idx="66">
                  <c:v>2021.03.29</c:v>
                </c:pt>
                <c:pt idx="67">
                  <c:v>2021.03.29</c:v>
                </c:pt>
                <c:pt idx="68">
                  <c:v>2021.03.29</c:v>
                </c:pt>
                <c:pt idx="69">
                  <c:v>2021.03.29</c:v>
                </c:pt>
                <c:pt idx="70">
                  <c:v>2021.04.13</c:v>
                </c:pt>
                <c:pt idx="71">
                  <c:v>2021.04.13</c:v>
                </c:pt>
                <c:pt idx="72">
                  <c:v>2021.04.13</c:v>
                </c:pt>
                <c:pt idx="73">
                  <c:v>2021.04.13</c:v>
                </c:pt>
                <c:pt idx="74">
                  <c:v>2021.04.13</c:v>
                </c:pt>
                <c:pt idx="75">
                  <c:v>2021.04.13</c:v>
                </c:pt>
                <c:pt idx="76">
                  <c:v>2021.04.13</c:v>
                </c:pt>
                <c:pt idx="77">
                  <c:v>2021.04.28</c:v>
                </c:pt>
                <c:pt idx="78">
                  <c:v>2021.04.28</c:v>
                </c:pt>
                <c:pt idx="79">
                  <c:v>2021.04.28</c:v>
                </c:pt>
                <c:pt idx="80">
                  <c:v>2021.05.10</c:v>
                </c:pt>
                <c:pt idx="81">
                  <c:v>2021.05.10</c:v>
                </c:pt>
                <c:pt idx="82">
                  <c:v>2021.06.14</c:v>
                </c:pt>
                <c:pt idx="83">
                  <c:v>2021.07.27</c:v>
                </c:pt>
                <c:pt idx="84">
                  <c:v>2021.09.13</c:v>
                </c:pt>
                <c:pt idx="85">
                  <c:v>2021.10.05</c:v>
                </c:pt>
                <c:pt idx="86">
                  <c:v>2021.10.11</c:v>
                </c:pt>
                <c:pt idx="87">
                  <c:v>2022.01.10</c:v>
                </c:pt>
              </c:strCache>
            </c:strRef>
          </c:xVal>
          <c:yVal>
            <c:numRef>
              <c:f>Diagram!$C$3:$C$90</c:f>
              <c:numCache>
                <c:formatCode>0</c:formatCode>
                <c:ptCount val="88"/>
                <c:pt idx="0">
                  <c:v>10.329545454545455</c:v>
                </c:pt>
                <c:pt idx="1">
                  <c:v>10.329545454545455</c:v>
                </c:pt>
                <c:pt idx="2">
                  <c:v>10.329545454545455</c:v>
                </c:pt>
                <c:pt idx="3">
                  <c:v>10.329545454545455</c:v>
                </c:pt>
                <c:pt idx="4">
                  <c:v>10.329545454545455</c:v>
                </c:pt>
                <c:pt idx="5">
                  <c:v>10.329545454545455</c:v>
                </c:pt>
                <c:pt idx="6">
                  <c:v>10.329545454545455</c:v>
                </c:pt>
                <c:pt idx="7">
                  <c:v>10.329545454545455</c:v>
                </c:pt>
                <c:pt idx="8">
                  <c:v>10.329545454545455</c:v>
                </c:pt>
                <c:pt idx="9">
                  <c:v>10.329545454545455</c:v>
                </c:pt>
                <c:pt idx="10">
                  <c:v>10.329545454545455</c:v>
                </c:pt>
                <c:pt idx="11">
                  <c:v>10.329545454545455</c:v>
                </c:pt>
                <c:pt idx="12">
                  <c:v>10.329545454545455</c:v>
                </c:pt>
                <c:pt idx="13">
                  <c:v>10.329545454545455</c:v>
                </c:pt>
                <c:pt idx="14">
                  <c:v>10.329545454545455</c:v>
                </c:pt>
                <c:pt idx="15">
                  <c:v>10.329545454545455</c:v>
                </c:pt>
                <c:pt idx="16">
                  <c:v>10.329545454545455</c:v>
                </c:pt>
                <c:pt idx="17">
                  <c:v>10.329545454545455</c:v>
                </c:pt>
                <c:pt idx="18">
                  <c:v>10.329545454545455</c:v>
                </c:pt>
                <c:pt idx="19">
                  <c:v>10.329545454545455</c:v>
                </c:pt>
                <c:pt idx="20">
                  <c:v>10.329545454545455</c:v>
                </c:pt>
                <c:pt idx="21">
                  <c:v>10.329545454545455</c:v>
                </c:pt>
                <c:pt idx="22">
                  <c:v>10.329545454545455</c:v>
                </c:pt>
                <c:pt idx="23">
                  <c:v>10.329545454545455</c:v>
                </c:pt>
                <c:pt idx="24">
                  <c:v>10.329545454545455</c:v>
                </c:pt>
                <c:pt idx="25">
                  <c:v>10.329545454545455</c:v>
                </c:pt>
                <c:pt idx="26">
                  <c:v>10.329545454545455</c:v>
                </c:pt>
                <c:pt idx="27">
                  <c:v>10.329545454545455</c:v>
                </c:pt>
                <c:pt idx="28">
                  <c:v>10.329545454545455</c:v>
                </c:pt>
                <c:pt idx="29">
                  <c:v>10.329545454545455</c:v>
                </c:pt>
                <c:pt idx="30">
                  <c:v>10.329545454545455</c:v>
                </c:pt>
                <c:pt idx="31">
                  <c:v>10.329545454545455</c:v>
                </c:pt>
                <c:pt idx="32">
                  <c:v>10.329545454545455</c:v>
                </c:pt>
                <c:pt idx="33">
                  <c:v>10.329545454545455</c:v>
                </c:pt>
                <c:pt idx="34">
                  <c:v>10.329545454545455</c:v>
                </c:pt>
                <c:pt idx="35">
                  <c:v>10.329545454545455</c:v>
                </c:pt>
                <c:pt idx="36">
                  <c:v>10.329545454545455</c:v>
                </c:pt>
                <c:pt idx="37">
                  <c:v>10.329545454545455</c:v>
                </c:pt>
                <c:pt idx="38">
                  <c:v>10.329545454545455</c:v>
                </c:pt>
                <c:pt idx="39">
                  <c:v>10.329545454545455</c:v>
                </c:pt>
                <c:pt idx="40">
                  <c:v>10.329545454545455</c:v>
                </c:pt>
                <c:pt idx="41">
                  <c:v>10.329545454545455</c:v>
                </c:pt>
                <c:pt idx="42">
                  <c:v>10.329545454545455</c:v>
                </c:pt>
                <c:pt idx="43">
                  <c:v>10.329545454545455</c:v>
                </c:pt>
                <c:pt idx="44">
                  <c:v>10.329545454545455</c:v>
                </c:pt>
                <c:pt idx="45">
                  <c:v>10.329545454545455</c:v>
                </c:pt>
                <c:pt idx="46">
                  <c:v>10.329545454545455</c:v>
                </c:pt>
                <c:pt idx="47">
                  <c:v>10.329545454545455</c:v>
                </c:pt>
                <c:pt idx="48">
                  <c:v>10.329545454545455</c:v>
                </c:pt>
                <c:pt idx="49">
                  <c:v>10.329545454545455</c:v>
                </c:pt>
                <c:pt idx="50">
                  <c:v>10.329545454545455</c:v>
                </c:pt>
                <c:pt idx="51">
                  <c:v>10.329545454545455</c:v>
                </c:pt>
                <c:pt idx="52">
                  <c:v>10.329545454545455</c:v>
                </c:pt>
                <c:pt idx="53">
                  <c:v>10.329545454545455</c:v>
                </c:pt>
                <c:pt idx="54">
                  <c:v>10.329545454545455</c:v>
                </c:pt>
                <c:pt idx="55">
                  <c:v>10.329545454545455</c:v>
                </c:pt>
                <c:pt idx="56">
                  <c:v>10.329545454545455</c:v>
                </c:pt>
                <c:pt idx="57">
                  <c:v>10.329545454545455</c:v>
                </c:pt>
                <c:pt idx="58">
                  <c:v>10.329545454545455</c:v>
                </c:pt>
                <c:pt idx="59">
                  <c:v>10.329545454545455</c:v>
                </c:pt>
                <c:pt idx="60">
                  <c:v>10.329545454545455</c:v>
                </c:pt>
                <c:pt idx="61">
                  <c:v>10.329545454545455</c:v>
                </c:pt>
                <c:pt idx="62">
                  <c:v>10.329545454545455</c:v>
                </c:pt>
                <c:pt idx="63">
                  <c:v>10.329545454545455</c:v>
                </c:pt>
                <c:pt idx="64">
                  <c:v>10.329545454545455</c:v>
                </c:pt>
                <c:pt idx="65">
                  <c:v>10.329545454545455</c:v>
                </c:pt>
                <c:pt idx="66">
                  <c:v>10.329545454545455</c:v>
                </c:pt>
                <c:pt idx="67">
                  <c:v>10.329545454545455</c:v>
                </c:pt>
                <c:pt idx="68">
                  <c:v>10.329545454545455</c:v>
                </c:pt>
                <c:pt idx="69">
                  <c:v>10.329545454545455</c:v>
                </c:pt>
                <c:pt idx="70">
                  <c:v>10.329545454545455</c:v>
                </c:pt>
                <c:pt idx="71">
                  <c:v>10.329545454545455</c:v>
                </c:pt>
                <c:pt idx="72">
                  <c:v>10.329545454545455</c:v>
                </c:pt>
                <c:pt idx="73">
                  <c:v>10.329545454545455</c:v>
                </c:pt>
                <c:pt idx="74">
                  <c:v>10.329545454545455</c:v>
                </c:pt>
                <c:pt idx="75">
                  <c:v>10.329545454545455</c:v>
                </c:pt>
                <c:pt idx="76">
                  <c:v>10.329545454545455</c:v>
                </c:pt>
                <c:pt idx="77">
                  <c:v>10.329545454545455</c:v>
                </c:pt>
                <c:pt idx="78">
                  <c:v>10.329545454545455</c:v>
                </c:pt>
                <c:pt idx="79">
                  <c:v>10.329545454545455</c:v>
                </c:pt>
                <c:pt idx="80">
                  <c:v>10.329545454545455</c:v>
                </c:pt>
                <c:pt idx="81">
                  <c:v>10.329545454545455</c:v>
                </c:pt>
                <c:pt idx="82">
                  <c:v>10.329545454545455</c:v>
                </c:pt>
                <c:pt idx="83">
                  <c:v>10.329545454545455</c:v>
                </c:pt>
                <c:pt idx="84">
                  <c:v>10.329545454545455</c:v>
                </c:pt>
                <c:pt idx="85">
                  <c:v>10.329545454545455</c:v>
                </c:pt>
                <c:pt idx="86">
                  <c:v>10.329545454545455</c:v>
                </c:pt>
                <c:pt idx="87">
                  <c:v>10.329545454545455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F4BF-4A8B-A4C0-AA370EE1C92B}"/>
            </c:ext>
          </c:extLst>
        </c:ser>
        <c:ser>
          <c:idx val="2"/>
          <c:order val="2"/>
          <c:tx>
            <c:strRef>
              <c:f>Diagram!$D$2</c:f>
              <c:strCache>
                <c:ptCount val="1"/>
                <c:pt idx="0">
                  <c:v>Beavatkozási küszöbérték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strRef>
              <c:f>Diagram!$A$3:$A$90</c:f>
              <c:strCache>
                <c:ptCount val="88"/>
                <c:pt idx="0">
                  <c:v>2018.02.12</c:v>
                </c:pt>
                <c:pt idx="1">
                  <c:v>2018.02.26</c:v>
                </c:pt>
                <c:pt idx="2">
                  <c:v>2018.03.12</c:v>
                </c:pt>
                <c:pt idx="3">
                  <c:v>2018.04.03</c:v>
                </c:pt>
                <c:pt idx="4">
                  <c:v>2018.04.16</c:v>
                </c:pt>
                <c:pt idx="5">
                  <c:v>2018.06.20</c:v>
                </c:pt>
                <c:pt idx="6">
                  <c:v>2018.07.25</c:v>
                </c:pt>
                <c:pt idx="7">
                  <c:v>2018.08.27</c:v>
                </c:pt>
                <c:pt idx="8">
                  <c:v>2018.10.08</c:v>
                </c:pt>
                <c:pt idx="9">
                  <c:v>2018.11.26</c:v>
                </c:pt>
                <c:pt idx="10">
                  <c:v>2018.12.17</c:v>
                </c:pt>
                <c:pt idx="11">
                  <c:v>2019.02.18</c:v>
                </c:pt>
                <c:pt idx="12">
                  <c:v>2019.04.01</c:v>
                </c:pt>
                <c:pt idx="13">
                  <c:v>2019.04.01</c:v>
                </c:pt>
                <c:pt idx="14">
                  <c:v>2019.10.08</c:v>
                </c:pt>
                <c:pt idx="15">
                  <c:v>2019.11.26</c:v>
                </c:pt>
                <c:pt idx="16">
                  <c:v>2019.12.16</c:v>
                </c:pt>
                <c:pt idx="17">
                  <c:v>2020.01.08</c:v>
                </c:pt>
                <c:pt idx="18">
                  <c:v>2020.01.15</c:v>
                </c:pt>
                <c:pt idx="19">
                  <c:v>2020.02.10</c:v>
                </c:pt>
                <c:pt idx="20">
                  <c:v>2020.03.09</c:v>
                </c:pt>
                <c:pt idx="21">
                  <c:v>2019.02.11</c:v>
                </c:pt>
                <c:pt idx="22">
                  <c:v>2020.10.12</c:v>
                </c:pt>
                <c:pt idx="23">
                  <c:v>2020.11.09</c:v>
                </c:pt>
                <c:pt idx="24">
                  <c:v>2021.01.18</c:v>
                </c:pt>
                <c:pt idx="25">
                  <c:v>2021.01.18</c:v>
                </c:pt>
                <c:pt idx="26">
                  <c:v>2021.01.18</c:v>
                </c:pt>
                <c:pt idx="27">
                  <c:v>2021.02.08</c:v>
                </c:pt>
                <c:pt idx="28">
                  <c:v>2021.02.08</c:v>
                </c:pt>
                <c:pt idx="29">
                  <c:v>2021.02.08</c:v>
                </c:pt>
                <c:pt idx="30">
                  <c:v>2021.02.08</c:v>
                </c:pt>
                <c:pt idx="31">
                  <c:v>2021.02.08</c:v>
                </c:pt>
                <c:pt idx="32">
                  <c:v>2021.02.08</c:v>
                </c:pt>
                <c:pt idx="33">
                  <c:v>2021.02.08</c:v>
                </c:pt>
                <c:pt idx="34">
                  <c:v>2021.02.17</c:v>
                </c:pt>
                <c:pt idx="35">
                  <c:v>2021.02.17</c:v>
                </c:pt>
                <c:pt idx="36">
                  <c:v>2021.02.17</c:v>
                </c:pt>
                <c:pt idx="37">
                  <c:v>2021.02.17</c:v>
                </c:pt>
                <c:pt idx="38">
                  <c:v>2021.02.17</c:v>
                </c:pt>
                <c:pt idx="39">
                  <c:v>2021.02.17</c:v>
                </c:pt>
                <c:pt idx="40">
                  <c:v>2021.02.17</c:v>
                </c:pt>
                <c:pt idx="41">
                  <c:v>2021.03.03</c:v>
                </c:pt>
                <c:pt idx="42">
                  <c:v>2021.03.08</c:v>
                </c:pt>
                <c:pt idx="43">
                  <c:v>2021.03.08</c:v>
                </c:pt>
                <c:pt idx="44">
                  <c:v>2021.03.08</c:v>
                </c:pt>
                <c:pt idx="45">
                  <c:v>2021.03.08</c:v>
                </c:pt>
                <c:pt idx="46">
                  <c:v>2021.03.08</c:v>
                </c:pt>
                <c:pt idx="47">
                  <c:v>2021.03.08</c:v>
                </c:pt>
                <c:pt idx="48">
                  <c:v>2021.03.08</c:v>
                </c:pt>
                <c:pt idx="49">
                  <c:v>2021.03.03</c:v>
                </c:pt>
                <c:pt idx="50">
                  <c:v>2021.03.03</c:v>
                </c:pt>
                <c:pt idx="51">
                  <c:v>2021.03.03</c:v>
                </c:pt>
                <c:pt idx="52">
                  <c:v>2021.03.03</c:v>
                </c:pt>
                <c:pt idx="53">
                  <c:v>2021.03.03</c:v>
                </c:pt>
                <c:pt idx="54">
                  <c:v>2021.03.03</c:v>
                </c:pt>
                <c:pt idx="55">
                  <c:v>2021.03.01</c:v>
                </c:pt>
                <c:pt idx="56">
                  <c:v>2021.03.22</c:v>
                </c:pt>
                <c:pt idx="57">
                  <c:v>2021.03.22</c:v>
                </c:pt>
                <c:pt idx="58">
                  <c:v>2021.03.22</c:v>
                </c:pt>
                <c:pt idx="59">
                  <c:v>2021.03.22</c:v>
                </c:pt>
                <c:pt idx="60">
                  <c:v>2021.03.22</c:v>
                </c:pt>
                <c:pt idx="61">
                  <c:v>2021.03.22</c:v>
                </c:pt>
                <c:pt idx="62">
                  <c:v>2021.03.22</c:v>
                </c:pt>
                <c:pt idx="63">
                  <c:v>2021.03.29</c:v>
                </c:pt>
                <c:pt idx="64">
                  <c:v>2021.03.29</c:v>
                </c:pt>
                <c:pt idx="65">
                  <c:v>2021.03.29</c:v>
                </c:pt>
                <c:pt idx="66">
                  <c:v>2021.03.29</c:v>
                </c:pt>
                <c:pt idx="67">
                  <c:v>2021.03.29</c:v>
                </c:pt>
                <c:pt idx="68">
                  <c:v>2021.03.29</c:v>
                </c:pt>
                <c:pt idx="69">
                  <c:v>2021.03.29</c:v>
                </c:pt>
                <c:pt idx="70">
                  <c:v>2021.04.13</c:v>
                </c:pt>
                <c:pt idx="71">
                  <c:v>2021.04.13</c:v>
                </c:pt>
                <c:pt idx="72">
                  <c:v>2021.04.13</c:v>
                </c:pt>
                <c:pt idx="73">
                  <c:v>2021.04.13</c:v>
                </c:pt>
                <c:pt idx="74">
                  <c:v>2021.04.13</c:v>
                </c:pt>
                <c:pt idx="75">
                  <c:v>2021.04.13</c:v>
                </c:pt>
                <c:pt idx="76">
                  <c:v>2021.04.13</c:v>
                </c:pt>
                <c:pt idx="77">
                  <c:v>2021.04.28</c:v>
                </c:pt>
                <c:pt idx="78">
                  <c:v>2021.04.28</c:v>
                </c:pt>
                <c:pt idx="79">
                  <c:v>2021.04.28</c:v>
                </c:pt>
                <c:pt idx="80">
                  <c:v>2021.05.10</c:v>
                </c:pt>
                <c:pt idx="81">
                  <c:v>2021.05.10</c:v>
                </c:pt>
                <c:pt idx="82">
                  <c:v>2021.06.14</c:v>
                </c:pt>
                <c:pt idx="83">
                  <c:v>2021.07.27</c:v>
                </c:pt>
                <c:pt idx="84">
                  <c:v>2021.09.13</c:v>
                </c:pt>
                <c:pt idx="85">
                  <c:v>2021.10.05</c:v>
                </c:pt>
                <c:pt idx="86">
                  <c:v>2021.10.11</c:v>
                </c:pt>
                <c:pt idx="87">
                  <c:v>2022.01.10</c:v>
                </c:pt>
              </c:strCache>
            </c:strRef>
          </c:xVal>
          <c:yVal>
            <c:numRef>
              <c:f>Diagram!$D$3:$D$90</c:f>
              <c:numCache>
                <c:formatCode>0</c:formatCode>
                <c:ptCount val="88"/>
                <c:pt idx="0">
                  <c:v>56.530131189545109</c:v>
                </c:pt>
                <c:pt idx="1">
                  <c:v>56.530131189545109</c:v>
                </c:pt>
                <c:pt idx="2">
                  <c:v>56.530131189545109</c:v>
                </c:pt>
                <c:pt idx="3">
                  <c:v>56.530131189545109</c:v>
                </c:pt>
                <c:pt idx="4">
                  <c:v>56.530131189545109</c:v>
                </c:pt>
                <c:pt idx="5">
                  <c:v>56.530131189545109</c:v>
                </c:pt>
                <c:pt idx="6">
                  <c:v>56.530131189545109</c:v>
                </c:pt>
                <c:pt idx="7">
                  <c:v>56.530131189545109</c:v>
                </c:pt>
                <c:pt idx="8">
                  <c:v>56.530131189545109</c:v>
                </c:pt>
                <c:pt idx="9">
                  <c:v>56.530131189545109</c:v>
                </c:pt>
                <c:pt idx="10">
                  <c:v>56.530131189545109</c:v>
                </c:pt>
                <c:pt idx="11">
                  <c:v>56.530131189545109</c:v>
                </c:pt>
                <c:pt idx="12">
                  <c:v>56.530131189545109</c:v>
                </c:pt>
                <c:pt idx="13">
                  <c:v>56.530131189545109</c:v>
                </c:pt>
                <c:pt idx="14">
                  <c:v>56.530131189545109</c:v>
                </c:pt>
                <c:pt idx="15">
                  <c:v>56.530131189545109</c:v>
                </c:pt>
                <c:pt idx="16">
                  <c:v>56.530131189545109</c:v>
                </c:pt>
                <c:pt idx="17">
                  <c:v>56.530131189545109</c:v>
                </c:pt>
                <c:pt idx="18">
                  <c:v>56.530131189545109</c:v>
                </c:pt>
                <c:pt idx="19">
                  <c:v>56.530131189545109</c:v>
                </c:pt>
                <c:pt idx="20">
                  <c:v>56.530131189545109</c:v>
                </c:pt>
                <c:pt idx="21">
                  <c:v>56.530131189545109</c:v>
                </c:pt>
                <c:pt idx="22">
                  <c:v>56.530131189545109</c:v>
                </c:pt>
                <c:pt idx="23">
                  <c:v>56.530131189545109</c:v>
                </c:pt>
                <c:pt idx="24">
                  <c:v>56.530131189545109</c:v>
                </c:pt>
                <c:pt idx="25">
                  <c:v>56.530131189545109</c:v>
                </c:pt>
                <c:pt idx="26">
                  <c:v>56.530131189545109</c:v>
                </c:pt>
                <c:pt idx="27">
                  <c:v>56.530131189545109</c:v>
                </c:pt>
                <c:pt idx="28">
                  <c:v>56.530131189545109</c:v>
                </c:pt>
                <c:pt idx="29">
                  <c:v>56.530131189545109</c:v>
                </c:pt>
                <c:pt idx="30">
                  <c:v>56.530131189545109</c:v>
                </c:pt>
                <c:pt idx="31">
                  <c:v>56.530131189545109</c:v>
                </c:pt>
                <c:pt idx="32">
                  <c:v>56.530131189545109</c:v>
                </c:pt>
                <c:pt idx="33">
                  <c:v>56.530131189545109</c:v>
                </c:pt>
                <c:pt idx="34">
                  <c:v>56.530131189545109</c:v>
                </c:pt>
                <c:pt idx="35">
                  <c:v>56.530131189545109</c:v>
                </c:pt>
                <c:pt idx="36">
                  <c:v>56.530131189545109</c:v>
                </c:pt>
                <c:pt idx="37">
                  <c:v>56.530131189545109</c:v>
                </c:pt>
                <c:pt idx="38">
                  <c:v>56.530131189545109</c:v>
                </c:pt>
                <c:pt idx="39">
                  <c:v>56.530131189545109</c:v>
                </c:pt>
                <c:pt idx="40">
                  <c:v>56.530131189545109</c:v>
                </c:pt>
                <c:pt idx="41">
                  <c:v>56.530131189545109</c:v>
                </c:pt>
                <c:pt idx="42">
                  <c:v>56.530131189545109</c:v>
                </c:pt>
                <c:pt idx="43">
                  <c:v>56.530131189545109</c:v>
                </c:pt>
                <c:pt idx="44">
                  <c:v>56.530131189545109</c:v>
                </c:pt>
                <c:pt idx="45">
                  <c:v>56.530131189545109</c:v>
                </c:pt>
                <c:pt idx="46">
                  <c:v>56.530131189545109</c:v>
                </c:pt>
                <c:pt idx="47">
                  <c:v>56.530131189545109</c:v>
                </c:pt>
                <c:pt idx="48">
                  <c:v>56.530131189545109</c:v>
                </c:pt>
                <c:pt idx="49">
                  <c:v>56.530131189545109</c:v>
                </c:pt>
                <c:pt idx="50">
                  <c:v>56.530131189545109</c:v>
                </c:pt>
                <c:pt idx="51">
                  <c:v>56.530131189545109</c:v>
                </c:pt>
                <c:pt idx="52">
                  <c:v>56.530131189545109</c:v>
                </c:pt>
                <c:pt idx="53">
                  <c:v>56.530131189545109</c:v>
                </c:pt>
                <c:pt idx="54">
                  <c:v>56.530131189545109</c:v>
                </c:pt>
                <c:pt idx="55">
                  <c:v>56.530131189545109</c:v>
                </c:pt>
                <c:pt idx="56">
                  <c:v>56.530131189545109</c:v>
                </c:pt>
                <c:pt idx="57">
                  <c:v>56.530131189545109</c:v>
                </c:pt>
                <c:pt idx="58">
                  <c:v>56.530131189545109</c:v>
                </c:pt>
                <c:pt idx="59">
                  <c:v>56.530131189545109</c:v>
                </c:pt>
                <c:pt idx="60">
                  <c:v>56.530131189545109</c:v>
                </c:pt>
                <c:pt idx="61">
                  <c:v>56.530131189545109</c:v>
                </c:pt>
                <c:pt idx="62">
                  <c:v>56.530131189545109</c:v>
                </c:pt>
                <c:pt idx="63">
                  <c:v>56.530131189545109</c:v>
                </c:pt>
                <c:pt idx="64">
                  <c:v>56.530131189545109</c:v>
                </c:pt>
                <c:pt idx="65">
                  <c:v>56.530131189545109</c:v>
                </c:pt>
                <c:pt idx="66">
                  <c:v>56.530131189545109</c:v>
                </c:pt>
                <c:pt idx="67">
                  <c:v>56.530131189545109</c:v>
                </c:pt>
                <c:pt idx="68">
                  <c:v>56.530131189545109</c:v>
                </c:pt>
                <c:pt idx="69">
                  <c:v>56.530131189545109</c:v>
                </c:pt>
                <c:pt idx="70">
                  <c:v>56.530131189545109</c:v>
                </c:pt>
                <c:pt idx="71">
                  <c:v>56.530131189545109</c:v>
                </c:pt>
                <c:pt idx="72">
                  <c:v>56.530131189545109</c:v>
                </c:pt>
                <c:pt idx="73">
                  <c:v>56.530131189545109</c:v>
                </c:pt>
                <c:pt idx="74">
                  <c:v>56.530131189545109</c:v>
                </c:pt>
                <c:pt idx="75">
                  <c:v>56.530131189545109</c:v>
                </c:pt>
                <c:pt idx="76">
                  <c:v>56.530131189545109</c:v>
                </c:pt>
                <c:pt idx="77">
                  <c:v>56.530131189545109</c:v>
                </c:pt>
                <c:pt idx="78">
                  <c:v>56.530131189545109</c:v>
                </c:pt>
                <c:pt idx="79">
                  <c:v>56.530131189545109</c:v>
                </c:pt>
                <c:pt idx="80">
                  <c:v>56.530131189545109</c:v>
                </c:pt>
                <c:pt idx="81">
                  <c:v>56.530131189545109</c:v>
                </c:pt>
                <c:pt idx="82">
                  <c:v>56.530131189545109</c:v>
                </c:pt>
                <c:pt idx="83">
                  <c:v>56.530131189545109</c:v>
                </c:pt>
                <c:pt idx="84">
                  <c:v>56.530131189545109</c:v>
                </c:pt>
                <c:pt idx="85">
                  <c:v>56.530131189545109</c:v>
                </c:pt>
                <c:pt idx="86">
                  <c:v>56.530131189545109</c:v>
                </c:pt>
                <c:pt idx="87">
                  <c:v>56.530131189545109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F4BF-4A8B-A4C0-AA370EE1C9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15488"/>
        <c:axId val="110813952"/>
      </c:scatterChart>
      <c:valAx>
        <c:axId val="110815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Minta sorszáma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813952"/>
        <c:crosses val="autoZero"/>
        <c:crossBetween val="midCat"/>
      </c:valAx>
      <c:valAx>
        <c:axId val="1108139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Minta eredménye [szám/l]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8154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615496248593845"/>
          <c:y val="0.11147190286030197"/>
          <c:w val="0.17292213244822657"/>
          <c:h val="0.63864785785979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8F98A5F-1AC3-40F7-9636-3049DDF3C1B0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0F7F517-F2D7-461C-AC35-0F54EBBDF6D8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F25B7-C788-544A-A24E-FC924E58F804}" type="slidenum">
              <a:rPr lang="hu-HU" smtClean="0"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41990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F25B7-C788-544A-A24E-FC924E58F804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0521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2023. 11. 27.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nk.gov.hu/attachments/article/187/Modszertani_utmutato_ivovizek_radiologiai_vizsgalatahoz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nk.gov.hu/index.php/kozegeszsegugyi-laboratoriumi-foosztaly/kornyezetegeszsegugyi-laboratoriumi-osztaly/vizhigienes-laboratorium/ivoviz/vizminoseg-ellenorzese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kozegeszseg@nnk.gov.h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758076" y="1512613"/>
            <a:ext cx="8531832" cy="1689095"/>
          </a:xfrm>
        </p:spPr>
        <p:txBody>
          <a:bodyPr>
            <a:noAutofit/>
          </a:bodyPr>
          <a:lstStyle/>
          <a:p>
            <a:r>
              <a:rPr lang="hu-HU" sz="4400" b="1" dirty="0"/>
              <a:t>Vizsgálati szám csökkentés lehetőségei </a:t>
            </a:r>
            <a:r>
              <a:rPr lang="hu-HU" sz="4400" b="1" dirty="0" smtClean="0"/>
              <a:t>és </a:t>
            </a:r>
            <a:r>
              <a:rPr lang="hu-HU" sz="4400" b="1" dirty="0"/>
              <a:t>jellemző értékek meghatározása </a:t>
            </a:r>
            <a:endParaRPr lang="hu-HU" sz="4400" b="1" dirty="0">
              <a:latin typeface="Arial" panose="020B0604020202020204" pitchFamily="34" charset="0"/>
            </a:endParaRP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082548"/>
            <a:ext cx="6400800" cy="697632"/>
          </a:xfrm>
        </p:spPr>
        <p:txBody>
          <a:bodyPr>
            <a:noAutofit/>
          </a:bodyPr>
          <a:lstStyle/>
          <a:p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Izsák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Bálint</a:t>
            </a:r>
          </a:p>
          <a:p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NNGYK </a:t>
            </a:r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Közegészségügyi Laboratóriumi és Módszertani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Főosztály</a:t>
            </a:r>
            <a:endParaRPr lang="hu-HU" sz="22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4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C:\Users\izsak.balint\Desktop\PhD\Konferenciák, előadások, cikkek, beszámolók\Előadások, beszámolók\MHT 2019\Radio\ID meghat uránnal_modOSz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984" y="1179576"/>
            <a:ext cx="9811512" cy="487375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46304" y="72517"/>
            <a:ext cx="11353800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dirty="0" smtClean="0"/>
              <a:t>Indikatív dózis meghatározásának részletesebb folyamatábrája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05747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448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Vizsgálatszám csökkentés lehetőségei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1216" y="727789"/>
            <a:ext cx="10877939" cy="5318546"/>
          </a:xfrm>
        </p:spPr>
        <p:txBody>
          <a:bodyPr>
            <a:normAutofit/>
          </a:bodyPr>
          <a:lstStyle/>
          <a:p>
            <a:r>
              <a:rPr lang="hu-HU" dirty="0" smtClean="0"/>
              <a:t>2. melléklet B) rész 2.3.</a:t>
            </a:r>
          </a:p>
          <a:p>
            <a:endParaRPr lang="hu-HU" dirty="0" smtClean="0"/>
          </a:p>
          <a:p>
            <a:pPr lvl="1"/>
            <a:r>
              <a:rPr lang="hu-HU" dirty="0" smtClean="0"/>
              <a:t>2.3.2. szerinti csökkentés</a:t>
            </a:r>
          </a:p>
          <a:p>
            <a:pPr lvl="1"/>
            <a:endParaRPr lang="hu-HU" dirty="0" smtClean="0"/>
          </a:p>
          <a:p>
            <a:pPr marL="1200150" lvl="2" indent="-285750" algn="just"/>
            <a:r>
              <a:rPr lang="hu-HU" dirty="0"/>
              <a:t>A vizsgálati szám csökkentés </a:t>
            </a:r>
            <a:r>
              <a:rPr lang="hu-HU" b="1" dirty="0"/>
              <a:t>nem érvényes</a:t>
            </a:r>
            <a:r>
              <a:rPr lang="hu-HU" dirty="0"/>
              <a:t>, amennyiben rendkívüli vízszennyezés kockázata merül fel vagy másik vízbázisról működő hálózatról vízátvételre kerül </a:t>
            </a:r>
            <a:r>
              <a:rPr lang="hu-HU" dirty="0" smtClean="0"/>
              <a:t>sor</a:t>
            </a:r>
            <a:endParaRPr lang="hu-HU" dirty="0"/>
          </a:p>
          <a:p>
            <a:pPr marL="1200150" lvl="2" indent="-285750" algn="just"/>
            <a:endParaRPr lang="hu-HU" dirty="0" smtClean="0"/>
          </a:p>
          <a:p>
            <a:pPr marL="1200150" lvl="2" indent="-285750" algn="just"/>
            <a:r>
              <a:rPr lang="hu-HU" b="1" dirty="0" smtClean="0"/>
              <a:t>Nem </a:t>
            </a:r>
            <a:r>
              <a:rPr lang="hu-HU" b="1" dirty="0"/>
              <a:t>mentesít </a:t>
            </a:r>
            <a:r>
              <a:rPr lang="hu-HU" dirty="0"/>
              <a:t>a tárgyi paraméterekből eredő közegészségügyi kockázatok értékelése </a:t>
            </a:r>
            <a:r>
              <a:rPr lang="hu-HU" dirty="0" smtClean="0"/>
              <a:t>alól </a:t>
            </a:r>
            <a:r>
              <a:rPr lang="hu-HU" sz="1800" dirty="0" smtClean="0"/>
              <a:t>(VBT-</a:t>
            </a:r>
            <a:r>
              <a:rPr lang="hu-HU" sz="1800" dirty="0" err="1" smtClean="0"/>
              <a:t>ben</a:t>
            </a:r>
            <a:r>
              <a:rPr lang="hu-HU" sz="1800" dirty="0" smtClean="0"/>
              <a:t> szerepeltetni kell)</a:t>
            </a:r>
            <a:r>
              <a:rPr lang="hu-HU" dirty="0" smtClean="0"/>
              <a:t>.</a:t>
            </a:r>
          </a:p>
          <a:p>
            <a:pPr marL="1200150" lvl="2" indent="-285750" algn="just"/>
            <a:endParaRPr lang="hu-HU" dirty="0"/>
          </a:p>
          <a:p>
            <a:pPr marL="1200150" lvl="2" indent="-285750" algn="just"/>
            <a:r>
              <a:rPr lang="hu-HU" dirty="0"/>
              <a:t>Az engedély határozatlan időre szól, de 6 évente felülvizsgálat-köteles.</a:t>
            </a:r>
          </a:p>
          <a:p>
            <a:pPr marL="1200150" lvl="2" indent="-285750" algn="just"/>
            <a:endParaRPr lang="hu-HU" sz="1600" dirty="0"/>
          </a:p>
          <a:p>
            <a:pPr lvl="2"/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365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448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Vizsgálatszám csökkentés lehetőségei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1216" y="727789"/>
            <a:ext cx="10877939" cy="5318546"/>
          </a:xfrm>
        </p:spPr>
        <p:txBody>
          <a:bodyPr>
            <a:normAutofit/>
          </a:bodyPr>
          <a:lstStyle/>
          <a:p>
            <a:r>
              <a:rPr lang="hu-HU" dirty="0" smtClean="0"/>
              <a:t>2. melléklet B) rész 2.3.</a:t>
            </a:r>
          </a:p>
          <a:p>
            <a:endParaRPr lang="hu-HU" dirty="0" smtClean="0"/>
          </a:p>
          <a:p>
            <a:pPr lvl="1"/>
            <a:r>
              <a:rPr lang="hu-HU" dirty="0"/>
              <a:t>2.3.3. </a:t>
            </a:r>
            <a:r>
              <a:rPr lang="hu-HU" dirty="0" smtClean="0"/>
              <a:t>nem csökkenthető a vizsgálatszám, ha az adott komponens:</a:t>
            </a:r>
          </a:p>
          <a:p>
            <a:pPr lvl="1"/>
            <a:endParaRPr lang="hu-HU" dirty="0" smtClean="0"/>
          </a:p>
          <a:p>
            <a:pPr lvl="2"/>
            <a:r>
              <a:rPr lang="hu-HU" dirty="0" smtClean="0"/>
              <a:t>Elosztóhálózatból / fogyasztói belső hálózatból is eredhet </a:t>
            </a:r>
            <a:r>
              <a:rPr lang="hu-HU" sz="1600" dirty="0" smtClean="0"/>
              <a:t>(pl. ólom)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Mennyisége változhat elosztóhálózaton </a:t>
            </a:r>
            <a:r>
              <a:rPr lang="hu-HU" dirty="0"/>
              <a:t>/ fogyasztói belső </a:t>
            </a:r>
            <a:r>
              <a:rPr lang="hu-HU" dirty="0" smtClean="0"/>
              <a:t>hálózaton </a:t>
            </a:r>
            <a:r>
              <a:rPr lang="hu-HU" sz="1600" dirty="0" smtClean="0"/>
              <a:t>(pl. THM, fertőtlenítés esetén)</a:t>
            </a:r>
            <a:endParaRPr lang="hu-HU" dirty="0" smtClean="0"/>
          </a:p>
          <a:p>
            <a:pPr lvl="2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63354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65314"/>
            <a:ext cx="10515600" cy="916247"/>
          </a:xfrm>
        </p:spPr>
        <p:txBody>
          <a:bodyPr>
            <a:normAutofit/>
          </a:bodyPr>
          <a:lstStyle/>
          <a:p>
            <a:r>
              <a:rPr lang="hu-HU" sz="3600" dirty="0"/>
              <a:t>Figyelembe veendő </a:t>
            </a:r>
            <a:r>
              <a:rPr lang="hu-HU" sz="3600" dirty="0" smtClean="0"/>
              <a:t>szempontok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981561"/>
            <a:ext cx="10515600" cy="5195402"/>
          </a:xfrm>
        </p:spPr>
        <p:txBody>
          <a:bodyPr/>
          <a:lstStyle/>
          <a:p>
            <a:endParaRPr lang="hu-HU" dirty="0" smtClean="0"/>
          </a:p>
          <a:p>
            <a:pPr lvl="1"/>
            <a:r>
              <a:rPr lang="hu-HU" dirty="0" smtClean="0"/>
              <a:t>Emelkedő tendenciák</a:t>
            </a:r>
          </a:p>
          <a:p>
            <a:pPr lvl="2"/>
            <a:r>
              <a:rPr lang="hu-HU" dirty="0" smtClean="0"/>
              <a:t>Hiába nem érte még el a koncentráció a 60/30 %-</a:t>
            </a:r>
            <a:r>
              <a:rPr lang="hu-HU" dirty="0" err="1" smtClean="0"/>
              <a:t>ot</a:t>
            </a:r>
            <a:r>
              <a:rPr lang="hu-HU" dirty="0" smtClean="0"/>
              <a:t>, ha folyamatos emelkedés figyelhető meg!</a:t>
            </a:r>
          </a:p>
          <a:p>
            <a:pPr lvl="2"/>
            <a:endParaRPr lang="hu-HU" dirty="0" smtClean="0"/>
          </a:p>
          <a:p>
            <a:pPr lvl="1"/>
            <a:r>
              <a:rPr lang="hu-HU" dirty="0" smtClean="0"/>
              <a:t>Veszélyelemzés és kockázatértékelés</a:t>
            </a:r>
          </a:p>
          <a:p>
            <a:pPr lvl="2"/>
            <a:r>
              <a:rPr lang="hu-HU" dirty="0" smtClean="0"/>
              <a:t>Területhasználatok – pl. mezőgazdasági tevékenység </a:t>
            </a:r>
          </a:p>
          <a:p>
            <a:pPr lvl="2"/>
            <a:endParaRPr lang="hu-HU" dirty="0" smtClean="0"/>
          </a:p>
          <a:p>
            <a:pPr lvl="1"/>
            <a:r>
              <a:rPr lang="hu-HU" dirty="0" smtClean="0"/>
              <a:t>Vízkezelés/technológia</a:t>
            </a:r>
          </a:p>
          <a:p>
            <a:pPr lvl="2"/>
            <a:r>
              <a:rPr lang="hu-HU" dirty="0" smtClean="0"/>
              <a:t>Eltávolítandó komponensek </a:t>
            </a:r>
            <a:r>
              <a:rPr lang="hu-HU" sz="1600" dirty="0" smtClean="0"/>
              <a:t>(pl. arzén eltávolítás)</a:t>
            </a:r>
          </a:p>
          <a:p>
            <a:pPr lvl="2"/>
            <a:r>
              <a:rPr lang="hu-HU" dirty="0" smtClean="0"/>
              <a:t>Vegyszeradagolás, fertőtlenítés </a:t>
            </a:r>
            <a:r>
              <a:rPr lang="hu-HU" sz="1600" dirty="0" smtClean="0"/>
              <a:t>(pl. alumínium vs. alumínium-szulfát; klórozás </a:t>
            </a:r>
            <a:r>
              <a:rPr lang="hu-HU" sz="1600" dirty="0" err="1" smtClean="0"/>
              <a:t>vs</a:t>
            </a:r>
            <a:r>
              <a:rPr lang="hu-HU" sz="1600" dirty="0" smtClean="0"/>
              <a:t> THM; </a:t>
            </a:r>
            <a:r>
              <a:rPr lang="hu-HU" sz="1600" dirty="0" err="1" smtClean="0"/>
              <a:t>töréponti</a:t>
            </a:r>
            <a:r>
              <a:rPr lang="hu-HU" sz="1600" dirty="0" smtClean="0"/>
              <a:t> </a:t>
            </a:r>
            <a:r>
              <a:rPr lang="hu-HU" sz="1600" dirty="0" err="1" smtClean="0"/>
              <a:t>hypo</a:t>
            </a:r>
            <a:r>
              <a:rPr lang="hu-HU" sz="1600" dirty="0" smtClean="0"/>
              <a:t> </a:t>
            </a:r>
            <a:r>
              <a:rPr lang="hu-HU" sz="1600" dirty="0" err="1" smtClean="0"/>
              <a:t>vs</a:t>
            </a:r>
            <a:r>
              <a:rPr lang="hu-HU" sz="1600" dirty="0" smtClean="0"/>
              <a:t> klorid, nátrium)</a:t>
            </a:r>
          </a:p>
        </p:txBody>
      </p:sp>
    </p:spTree>
    <p:extLst>
      <p:ext uri="{BB962C8B-B14F-4D97-AF65-F5344CB8AC3E}">
        <p14:creationId xmlns:p14="http://schemas.microsoft.com/office/powerpoint/2010/main" val="37321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Jellemző érték meghatározása 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132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5563" y="65929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Nem </a:t>
            </a:r>
            <a:r>
              <a:rPr lang="hu-HU" dirty="0"/>
              <a:t> </a:t>
            </a:r>
            <a:r>
              <a:rPr lang="hu-HU" dirty="0" smtClean="0"/>
              <a:t>szigorúan matematikai/statisztikai fogalomhasználat jelen előadásban és az útmutatóban! </a:t>
            </a:r>
            <a:r>
              <a:rPr lang="hu-HU" sz="2200" dirty="0" smtClean="0"/>
              <a:t>(pl. minta)</a:t>
            </a:r>
          </a:p>
          <a:p>
            <a:endParaRPr lang="hu-HU" dirty="0" smtClean="0"/>
          </a:p>
          <a:p>
            <a:r>
              <a:rPr lang="hu-HU" dirty="0" smtClean="0"/>
              <a:t>Több paraméternél a parametrikus érték </a:t>
            </a:r>
            <a:r>
              <a:rPr lang="hu-HU" i="1" dirty="0" smtClean="0"/>
              <a:t>„nincs szokatlan változás”</a:t>
            </a:r>
          </a:p>
          <a:p>
            <a:endParaRPr lang="hu-HU" i="1" dirty="0" smtClean="0"/>
          </a:p>
          <a:p>
            <a:r>
              <a:rPr lang="hu-HU" dirty="0" smtClean="0"/>
              <a:t>De mi a </a:t>
            </a:r>
            <a:r>
              <a:rPr lang="hu-HU" i="1" dirty="0" smtClean="0"/>
              <a:t>„szokásos érték” </a:t>
            </a:r>
            <a:r>
              <a:rPr lang="hu-HU" dirty="0" smtClean="0"/>
              <a:t>és mi a </a:t>
            </a:r>
            <a:r>
              <a:rPr lang="hu-HU" i="1" dirty="0" smtClean="0"/>
              <a:t>„kiugró”</a:t>
            </a:r>
            <a:r>
              <a:rPr lang="hu-HU" dirty="0" smtClean="0"/>
              <a:t>? – nehéz feladat</a:t>
            </a:r>
          </a:p>
          <a:p>
            <a:endParaRPr lang="hu-HU" dirty="0" smtClean="0"/>
          </a:p>
          <a:p>
            <a:r>
              <a:rPr lang="hu-HU" dirty="0" smtClean="0"/>
              <a:t>Kémiai/fizikai paramétereknél könnyebb </a:t>
            </a:r>
            <a:r>
              <a:rPr lang="hu-HU" sz="2200" dirty="0" smtClean="0"/>
              <a:t>(TOC, zavarosság) (több minta, kisebb ingadozás)</a:t>
            </a:r>
          </a:p>
          <a:p>
            <a:endParaRPr lang="hu-HU" sz="2200" dirty="0" smtClean="0"/>
          </a:p>
          <a:p>
            <a:r>
              <a:rPr lang="hu-HU" dirty="0" smtClean="0"/>
              <a:t>Biológiai/mikrobiológiai </a:t>
            </a:r>
            <a:r>
              <a:rPr lang="hu-HU" dirty="0"/>
              <a:t>paramétereknél </a:t>
            </a:r>
            <a:r>
              <a:rPr lang="hu-HU" dirty="0" smtClean="0"/>
              <a:t>nehezebb </a:t>
            </a:r>
            <a:r>
              <a:rPr lang="hu-HU" sz="2200" dirty="0" smtClean="0"/>
              <a:t>(telepszám, </a:t>
            </a:r>
            <a:r>
              <a:rPr lang="hu-HU" sz="2200" dirty="0" err="1" smtClean="0"/>
              <a:t>Nematoda</a:t>
            </a:r>
            <a:r>
              <a:rPr lang="hu-HU" sz="2200" dirty="0" smtClean="0"/>
              <a:t>) (nagy ingadozás, sokszor kevés minta)</a:t>
            </a:r>
            <a:endParaRPr lang="hu-HU" dirty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10523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1325563"/>
          </a:xfrm>
        </p:spPr>
        <p:txBody>
          <a:bodyPr/>
          <a:lstStyle/>
          <a:p>
            <a:r>
              <a:rPr lang="hu-HU" b="1" dirty="0" smtClean="0"/>
              <a:t>Néhány „alapfogalom”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7897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Mivel jellemezhetünk egy adathalmazt? </a:t>
            </a:r>
            <a:r>
              <a:rPr lang="hu-HU" dirty="0" smtClean="0">
                <a:solidFill>
                  <a:srgbClr val="FF0000"/>
                </a:solidFill>
              </a:rPr>
              <a:t>– helyzeti mutatókkal</a:t>
            </a:r>
          </a:p>
          <a:p>
            <a:r>
              <a:rPr lang="hu-HU" dirty="0" smtClean="0"/>
              <a:t>Átlag </a:t>
            </a:r>
          </a:p>
          <a:p>
            <a:pPr lvl="1"/>
            <a:r>
              <a:rPr lang="hu-HU" dirty="0" smtClean="0"/>
              <a:t>számtani közép</a:t>
            </a:r>
          </a:p>
          <a:p>
            <a:pPr lvl="1"/>
            <a:r>
              <a:rPr lang="hu-HU" dirty="0" smtClean="0"/>
              <a:t>szóródási mutató nélkül nem értelmezhető! </a:t>
            </a:r>
            <a:r>
              <a:rPr lang="hu-HU" sz="1800" dirty="0" smtClean="0"/>
              <a:t>– leggyakrabban szórás</a:t>
            </a:r>
            <a:endParaRPr lang="hu-HU" dirty="0" smtClean="0"/>
          </a:p>
          <a:p>
            <a:pPr lvl="1"/>
            <a:r>
              <a:rPr lang="hu-HU" dirty="0" smtClean="0"/>
              <a:t>érzékeny a kiugró értékekre</a:t>
            </a:r>
          </a:p>
          <a:p>
            <a:r>
              <a:rPr lang="hu-HU" dirty="0" smtClean="0"/>
              <a:t>Medián</a:t>
            </a:r>
          </a:p>
          <a:p>
            <a:pPr lvl="1"/>
            <a:r>
              <a:rPr lang="hu-HU" dirty="0" smtClean="0"/>
              <a:t>nagyság szerint sorba rendezett adatok közül a középső</a:t>
            </a:r>
          </a:p>
          <a:p>
            <a:pPr lvl="1"/>
            <a:r>
              <a:rPr lang="hu-HU" dirty="0" smtClean="0"/>
              <a:t>nem érzékeny a kiugró értékekre</a:t>
            </a:r>
          </a:p>
          <a:p>
            <a:r>
              <a:rPr lang="hu-HU" sz="2000" dirty="0" smtClean="0"/>
              <a:t>(</a:t>
            </a:r>
            <a:r>
              <a:rPr lang="hu-HU" sz="2000" dirty="0" err="1" smtClean="0"/>
              <a:t>Módusz</a:t>
            </a:r>
            <a:endParaRPr lang="hu-HU" sz="2000" dirty="0" smtClean="0"/>
          </a:p>
          <a:p>
            <a:pPr lvl="1"/>
            <a:r>
              <a:rPr lang="hu-HU" sz="1800" dirty="0" smtClean="0"/>
              <a:t>leggyakoribb adat</a:t>
            </a:r>
          </a:p>
          <a:p>
            <a:pPr lvl="1"/>
            <a:r>
              <a:rPr lang="hu-HU" sz="1800" dirty="0" smtClean="0"/>
              <a:t>ne használjuk, de nem árt ismerni)</a:t>
            </a:r>
          </a:p>
          <a:p>
            <a:r>
              <a:rPr lang="hu-HU" dirty="0" smtClean="0"/>
              <a:t>Stb.</a:t>
            </a:r>
            <a:endParaRPr lang="hu-HU" dirty="0"/>
          </a:p>
          <a:p>
            <a:pPr marL="457200" lvl="1" indent="0">
              <a:buNone/>
            </a:pPr>
            <a:endParaRPr lang="hu-HU" sz="1800" dirty="0" smtClean="0"/>
          </a:p>
        </p:txBody>
      </p:sp>
    </p:spTree>
    <p:extLst>
      <p:ext uri="{BB962C8B-B14F-4D97-AF65-F5344CB8AC3E}">
        <p14:creationId xmlns:p14="http://schemas.microsoft.com/office/powerpoint/2010/main" val="3419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1325563"/>
          </a:xfrm>
        </p:spPr>
        <p:txBody>
          <a:bodyPr/>
          <a:lstStyle/>
          <a:p>
            <a:r>
              <a:rPr lang="hu-HU" b="1" dirty="0" smtClean="0"/>
              <a:t>Néhány „alapfogalom”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7897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dirty="0" smtClean="0"/>
              <a:t>Mivel jellemezhetünk egy adathalmazt? – </a:t>
            </a:r>
            <a:r>
              <a:rPr lang="hu-HU" dirty="0" smtClean="0">
                <a:solidFill>
                  <a:srgbClr val="FF0000"/>
                </a:solidFill>
              </a:rPr>
              <a:t>szóródási mutatókkal</a:t>
            </a:r>
          </a:p>
          <a:p>
            <a:r>
              <a:rPr lang="hu-HU" dirty="0" smtClean="0"/>
              <a:t>Terjedelem </a:t>
            </a:r>
          </a:p>
          <a:p>
            <a:pPr lvl="1"/>
            <a:r>
              <a:rPr lang="hu-HU" dirty="0" smtClean="0"/>
              <a:t>legnagyobb és legkisebb érték közti különbség</a:t>
            </a:r>
          </a:p>
          <a:p>
            <a:r>
              <a:rPr lang="hu-HU" dirty="0" err="1" smtClean="0"/>
              <a:t>Interkvartilis</a:t>
            </a:r>
            <a:r>
              <a:rPr lang="hu-HU" dirty="0" smtClean="0"/>
              <a:t> terjedelem (IQR)</a:t>
            </a:r>
          </a:p>
          <a:p>
            <a:pPr lvl="1"/>
            <a:r>
              <a:rPr lang="hu-HU" dirty="0" smtClean="0"/>
              <a:t>alsó </a:t>
            </a:r>
            <a:r>
              <a:rPr lang="hu-HU" dirty="0" err="1" smtClean="0"/>
              <a:t>kvartilis</a:t>
            </a:r>
            <a:r>
              <a:rPr lang="hu-HU" dirty="0" smtClean="0"/>
              <a:t> (Q1) – ¼ - ¾ arányba osztja a sorba rendezett értékeket</a:t>
            </a:r>
          </a:p>
          <a:p>
            <a:pPr lvl="1"/>
            <a:r>
              <a:rPr lang="hu-HU" dirty="0" smtClean="0"/>
              <a:t>felső </a:t>
            </a:r>
            <a:r>
              <a:rPr lang="hu-HU" dirty="0" err="1" smtClean="0"/>
              <a:t>kvartilis</a:t>
            </a:r>
            <a:r>
              <a:rPr lang="hu-HU" dirty="0" smtClean="0"/>
              <a:t> (Q3) – ¾ - ¼ arányba </a:t>
            </a:r>
            <a:r>
              <a:rPr lang="hu-HU" dirty="0"/>
              <a:t>osztja a sorba rendezett </a:t>
            </a:r>
            <a:r>
              <a:rPr lang="hu-HU" dirty="0" smtClean="0"/>
              <a:t>értékeket</a:t>
            </a:r>
          </a:p>
          <a:p>
            <a:pPr lvl="1"/>
            <a:r>
              <a:rPr lang="hu-HU" dirty="0" smtClean="0"/>
              <a:t>IQR – Q3-Q1</a:t>
            </a:r>
            <a:endParaRPr lang="hu-HU" dirty="0"/>
          </a:p>
          <a:p>
            <a:r>
              <a:rPr lang="hu-HU" dirty="0" err="1" smtClean="0"/>
              <a:t>Percentilis</a:t>
            </a:r>
            <a:endParaRPr lang="hu-HU" dirty="0"/>
          </a:p>
          <a:p>
            <a:pPr lvl="1"/>
            <a:r>
              <a:rPr lang="hu-HU" dirty="0" smtClean="0"/>
              <a:t>a sorba rendezett értékek x %-a kisebb/nagyobb </a:t>
            </a:r>
            <a:r>
              <a:rPr lang="hu-HU" sz="1900" dirty="0" smtClean="0"/>
              <a:t>(alsó/felső </a:t>
            </a:r>
            <a:r>
              <a:rPr lang="hu-HU" sz="1900" dirty="0" err="1" smtClean="0"/>
              <a:t>precentilis</a:t>
            </a:r>
            <a:r>
              <a:rPr lang="hu-HU" sz="1900" dirty="0" smtClean="0"/>
              <a:t>)</a:t>
            </a:r>
            <a:r>
              <a:rPr lang="hu-HU" dirty="0" smtClean="0"/>
              <a:t> az x </a:t>
            </a:r>
            <a:r>
              <a:rPr lang="hu-HU" dirty="0" err="1" smtClean="0"/>
              <a:t>percentilisnél</a:t>
            </a:r>
            <a:r>
              <a:rPr lang="hu-HU" dirty="0" smtClean="0"/>
              <a:t> </a:t>
            </a:r>
            <a:r>
              <a:rPr lang="hu-HU" sz="1900" dirty="0" smtClean="0"/>
              <a:t>(pl. 20 %-</a:t>
            </a:r>
            <a:r>
              <a:rPr lang="hu-HU" sz="1900" dirty="0" err="1" smtClean="0"/>
              <a:t>os</a:t>
            </a:r>
            <a:r>
              <a:rPr lang="hu-HU" sz="1900" dirty="0" smtClean="0"/>
              <a:t> alsó </a:t>
            </a:r>
            <a:r>
              <a:rPr lang="hu-HU" sz="1900" dirty="0" err="1" smtClean="0"/>
              <a:t>percentilis</a:t>
            </a:r>
            <a:r>
              <a:rPr lang="hu-HU" sz="1900" dirty="0" smtClean="0"/>
              <a:t>)</a:t>
            </a:r>
            <a:endParaRPr lang="hu-HU" sz="1900" dirty="0"/>
          </a:p>
          <a:p>
            <a:r>
              <a:rPr lang="hu-HU" dirty="0" smtClean="0"/>
              <a:t>Szórás</a:t>
            </a:r>
          </a:p>
          <a:p>
            <a:pPr lvl="1"/>
            <a:r>
              <a:rPr lang="hu-HU" dirty="0" smtClean="0"/>
              <a:t>átlagtól való négyzetes eltérések átlagának négyzetgyöke</a:t>
            </a:r>
          </a:p>
          <a:p>
            <a:r>
              <a:rPr lang="hu-HU" dirty="0" smtClean="0"/>
              <a:t>Stb. </a:t>
            </a:r>
          </a:p>
          <a:p>
            <a:pPr marL="0" indent="0">
              <a:buNone/>
            </a:pPr>
            <a:endParaRPr lang="hu-HU" sz="1800" dirty="0" smtClean="0"/>
          </a:p>
        </p:txBody>
      </p:sp>
    </p:spTree>
    <p:extLst>
      <p:ext uri="{BB962C8B-B14F-4D97-AF65-F5344CB8AC3E}">
        <p14:creationId xmlns:p14="http://schemas.microsoft.com/office/powerpoint/2010/main" val="244189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742" y="85206"/>
            <a:ext cx="10515600" cy="1325563"/>
          </a:xfrm>
        </p:spPr>
        <p:txBody>
          <a:bodyPr/>
          <a:lstStyle/>
          <a:p>
            <a:r>
              <a:rPr lang="hu-HU" b="1" dirty="0" smtClean="0"/>
              <a:t>Példa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6943" y="1153821"/>
            <a:ext cx="10515600" cy="4351338"/>
          </a:xfrm>
        </p:spPr>
        <p:txBody>
          <a:bodyPr/>
          <a:lstStyle/>
          <a:p>
            <a:r>
              <a:rPr lang="hu-HU" dirty="0" smtClean="0"/>
              <a:t>1. eset: 0; 0; 0; 1; 2; 0; 4; 1; 1; 3</a:t>
            </a:r>
          </a:p>
          <a:p>
            <a:pPr lvl="1"/>
            <a:r>
              <a:rPr lang="hu-HU" dirty="0" smtClean="0"/>
              <a:t>Átlag: 1,2 (szórás: 1,4)</a:t>
            </a:r>
          </a:p>
          <a:p>
            <a:pPr lvl="1"/>
            <a:r>
              <a:rPr lang="hu-HU" dirty="0" smtClean="0"/>
              <a:t>Medián: 1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2. eset: </a:t>
            </a:r>
            <a:r>
              <a:rPr lang="hu-HU" dirty="0"/>
              <a:t>0; 0; 0; 1; 2; 0; 4; 1; 1; </a:t>
            </a:r>
            <a:r>
              <a:rPr lang="hu-HU" dirty="0" smtClean="0">
                <a:solidFill>
                  <a:srgbClr val="FF0000"/>
                </a:solidFill>
              </a:rPr>
              <a:t>100</a:t>
            </a:r>
            <a:endParaRPr lang="hu-HU" dirty="0">
              <a:solidFill>
                <a:srgbClr val="FF0000"/>
              </a:solidFill>
            </a:endParaRPr>
          </a:p>
          <a:p>
            <a:pPr lvl="1"/>
            <a:r>
              <a:rPr lang="hu-HU" dirty="0"/>
              <a:t>Átlag: </a:t>
            </a:r>
            <a:r>
              <a:rPr lang="hu-HU" dirty="0" smtClean="0"/>
              <a:t>11 </a:t>
            </a:r>
            <a:r>
              <a:rPr lang="hu-HU" dirty="0"/>
              <a:t>(szórás: </a:t>
            </a:r>
            <a:r>
              <a:rPr lang="hu-HU" dirty="0" smtClean="0"/>
              <a:t>31)</a:t>
            </a:r>
            <a:endParaRPr lang="hu-HU" dirty="0"/>
          </a:p>
          <a:p>
            <a:pPr lvl="1"/>
            <a:r>
              <a:rPr lang="hu-HU" dirty="0"/>
              <a:t>Medián: 1</a:t>
            </a:r>
          </a:p>
          <a:p>
            <a:pPr lvl="1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71944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742" y="85206"/>
            <a:ext cx="10515600" cy="1325563"/>
          </a:xfrm>
        </p:spPr>
        <p:txBody>
          <a:bodyPr/>
          <a:lstStyle/>
          <a:p>
            <a:r>
              <a:rPr lang="hu-HU" b="1" dirty="0" smtClean="0"/>
              <a:t>Példa - </a:t>
            </a:r>
            <a:r>
              <a:rPr lang="hu-HU" b="1" dirty="0" err="1" smtClean="0"/>
              <a:t>módusz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6943" y="1153821"/>
            <a:ext cx="10515600" cy="4351338"/>
          </a:xfrm>
        </p:spPr>
        <p:txBody>
          <a:bodyPr/>
          <a:lstStyle/>
          <a:p>
            <a:r>
              <a:rPr lang="hu-HU" i="1" dirty="0" err="1"/>
              <a:t>Enterococcus</a:t>
            </a:r>
            <a:r>
              <a:rPr lang="hu-HU" dirty="0" smtClean="0"/>
              <a:t> vizsgálatok</a:t>
            </a:r>
          </a:p>
          <a:p>
            <a:r>
              <a:rPr lang="hu-HU" dirty="0" smtClean="0"/>
              <a:t>Eredmények (szám/100 ml):</a:t>
            </a:r>
            <a:br>
              <a:rPr lang="hu-HU" dirty="0" smtClean="0"/>
            </a:br>
            <a:r>
              <a:rPr lang="hu-HU" dirty="0" smtClean="0"/>
              <a:t>0; 0; 1; 2; 3; 4; 5; 6; 7; 8;</a:t>
            </a:r>
            <a:endParaRPr lang="hu-HU" dirty="0"/>
          </a:p>
          <a:p>
            <a:endParaRPr lang="hu-HU" sz="2800" dirty="0" smtClean="0"/>
          </a:p>
          <a:p>
            <a:r>
              <a:rPr lang="hu-HU" sz="2800" dirty="0" smtClean="0"/>
              <a:t>Átlag</a:t>
            </a:r>
            <a:r>
              <a:rPr lang="hu-HU" sz="2800" dirty="0"/>
              <a:t>: </a:t>
            </a:r>
            <a:r>
              <a:rPr lang="hu-HU" dirty="0" smtClean="0"/>
              <a:t>3,6</a:t>
            </a:r>
            <a:r>
              <a:rPr lang="hu-HU" sz="2800" dirty="0" smtClean="0"/>
              <a:t> </a:t>
            </a:r>
            <a:r>
              <a:rPr lang="hu-HU" sz="2800" dirty="0"/>
              <a:t>(szórás: </a:t>
            </a:r>
            <a:r>
              <a:rPr lang="hu-HU" sz="2800" dirty="0" smtClean="0"/>
              <a:t>2,9)</a:t>
            </a:r>
          </a:p>
          <a:p>
            <a:r>
              <a:rPr lang="hu-HU" sz="2800" dirty="0" smtClean="0"/>
              <a:t>Medián</a:t>
            </a:r>
            <a:r>
              <a:rPr lang="hu-HU" sz="2800" dirty="0"/>
              <a:t>: </a:t>
            </a:r>
            <a:r>
              <a:rPr lang="hu-HU" sz="2800" dirty="0" smtClean="0"/>
              <a:t>3,5</a:t>
            </a:r>
          </a:p>
          <a:p>
            <a:r>
              <a:rPr lang="hu-HU" dirty="0" err="1" smtClean="0"/>
              <a:t>Módusz</a:t>
            </a:r>
            <a:r>
              <a:rPr lang="hu-HU" dirty="0" smtClean="0"/>
              <a:t>: 0</a:t>
            </a:r>
            <a:endParaRPr lang="hu-HU" sz="2800" dirty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7626096" y="3258390"/>
            <a:ext cx="40690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/>
              <a:t>Mondhatjuk, hogy ez </a:t>
            </a:r>
            <a:r>
              <a:rPr lang="hu-HU" sz="2800" dirty="0" err="1" smtClean="0"/>
              <a:t>jellemzi</a:t>
            </a:r>
            <a:r>
              <a:rPr lang="hu-HU" sz="2800" dirty="0" smtClean="0"/>
              <a:t> a rendszerünket? Nem, hiszen az </a:t>
            </a:r>
            <a:r>
              <a:rPr lang="hu-HU" sz="2800" dirty="0" err="1" smtClean="0"/>
              <a:t>Enterococcus</a:t>
            </a:r>
            <a:r>
              <a:rPr lang="hu-HU" sz="2800" dirty="0" smtClean="0"/>
              <a:t> az esetek 80 %-</a:t>
            </a:r>
            <a:r>
              <a:rPr lang="hu-HU" sz="2800" dirty="0" err="1" smtClean="0"/>
              <a:t>ában</a:t>
            </a:r>
            <a:r>
              <a:rPr lang="hu-HU" sz="2800" dirty="0" smtClean="0"/>
              <a:t> probléma.</a:t>
            </a:r>
            <a:endParaRPr lang="hu-HU" sz="2800" dirty="0"/>
          </a:p>
        </p:txBody>
      </p:sp>
      <p:cxnSp>
        <p:nvCxnSpPr>
          <p:cNvPr id="6" name="Egyenes összekötő nyíllal 5"/>
          <p:cNvCxnSpPr>
            <a:stCxn id="4" idx="1"/>
          </p:cNvCxnSpPr>
          <p:nvPr/>
        </p:nvCxnSpPr>
        <p:spPr>
          <a:xfrm flipH="1" flipV="1">
            <a:off x="2606040" y="4325112"/>
            <a:ext cx="5020056" cy="56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14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384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 smtClean="0"/>
              <a:t>Az ivóvízminőség ellenőrzése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398" y="1166326"/>
            <a:ext cx="10225484" cy="5369221"/>
          </a:xfrm>
        </p:spPr>
        <p:txBody>
          <a:bodyPr>
            <a:normAutofit/>
          </a:bodyPr>
          <a:lstStyle/>
          <a:p>
            <a:r>
              <a:rPr lang="hu-HU" dirty="0" smtClean="0">
                <a:cs typeface="Arial" panose="020B0604020202020204" pitchFamily="34" charset="0"/>
              </a:rPr>
              <a:t>2. melléklet B) rész paraméterek (2.2.) és gyakoriságok (3.)</a:t>
            </a:r>
          </a:p>
          <a:p>
            <a:endParaRPr lang="hu-HU" dirty="0" smtClean="0">
              <a:cs typeface="Arial" panose="020B0604020202020204" pitchFamily="34" charset="0"/>
            </a:endParaRPr>
          </a:p>
          <a:p>
            <a:pPr lvl="1"/>
            <a:r>
              <a:rPr lang="hu-HU" dirty="0" smtClean="0">
                <a:cs typeface="Arial" panose="020B0604020202020204" pitchFamily="34" charset="0"/>
              </a:rPr>
              <a:t>„A” csoport </a:t>
            </a:r>
            <a:r>
              <a:rPr lang="hu-HU" sz="1800" dirty="0" smtClean="0">
                <a:cs typeface="Arial" panose="020B0604020202020204" pitchFamily="34" charset="0"/>
              </a:rPr>
              <a:t>(ellenőrző paraméterek)</a:t>
            </a:r>
          </a:p>
          <a:p>
            <a:pPr lvl="2"/>
            <a:r>
              <a:rPr lang="hu-HU" dirty="0" err="1" smtClean="0">
                <a:cs typeface="Arial" panose="020B0604020202020204" pitchFamily="34" charset="0"/>
              </a:rPr>
              <a:t>Organoleptikus</a:t>
            </a:r>
            <a:r>
              <a:rPr lang="hu-HU" dirty="0" smtClean="0">
                <a:cs typeface="Arial" panose="020B0604020202020204" pitchFamily="34" charset="0"/>
              </a:rPr>
              <a:t>, </a:t>
            </a:r>
            <a:r>
              <a:rPr lang="hu-HU" dirty="0" err="1" smtClean="0">
                <a:cs typeface="Arial" panose="020B0604020202020204" pitchFamily="34" charset="0"/>
              </a:rPr>
              <a:t>mikorbiológiai</a:t>
            </a:r>
            <a:r>
              <a:rPr lang="hu-HU" dirty="0" smtClean="0">
                <a:cs typeface="Arial" panose="020B0604020202020204" pitchFamily="34" charset="0"/>
              </a:rPr>
              <a:t> és kémiai jellemzők</a:t>
            </a:r>
          </a:p>
          <a:p>
            <a:pPr lvl="2"/>
            <a:r>
              <a:rPr lang="hu-HU" dirty="0" smtClean="0">
                <a:cs typeface="Arial" panose="020B0604020202020204" pitchFamily="34" charset="0"/>
              </a:rPr>
              <a:t>Nevesített komponensek </a:t>
            </a:r>
            <a:r>
              <a:rPr lang="hu-HU" sz="1600" dirty="0" smtClean="0">
                <a:cs typeface="Arial" panose="020B0604020202020204" pitchFamily="34" charset="0"/>
              </a:rPr>
              <a:t>(</a:t>
            </a:r>
            <a:r>
              <a:rPr lang="hu-HU" sz="1600" i="1" dirty="0" smtClean="0">
                <a:cs typeface="Arial" panose="020B0604020202020204" pitchFamily="34" charset="0"/>
              </a:rPr>
              <a:t>E. coli</a:t>
            </a:r>
            <a:r>
              <a:rPr lang="hu-HU" sz="1600" dirty="0" smtClean="0">
                <a:cs typeface="Arial" panose="020B0604020202020204" pitchFamily="34" charset="0"/>
              </a:rPr>
              <a:t>, íz, szag, pH, ammónium, nitrit stb.)</a:t>
            </a:r>
            <a:br>
              <a:rPr lang="hu-HU" sz="1600" dirty="0" smtClean="0">
                <a:cs typeface="Arial" panose="020B0604020202020204" pitchFamily="34" charset="0"/>
              </a:rPr>
            </a:br>
            <a:r>
              <a:rPr lang="hu-HU" sz="1600" dirty="0" smtClean="0">
                <a:cs typeface="Arial" panose="020B0604020202020204" pitchFamily="34" charset="0"/>
              </a:rPr>
              <a:t>(nem csökkenthetők)</a:t>
            </a:r>
          </a:p>
          <a:p>
            <a:pPr lvl="2"/>
            <a:r>
              <a:rPr lang="hu-HU" dirty="0">
                <a:cs typeface="Arial" panose="020B0604020202020204" pitchFamily="34" charset="0"/>
              </a:rPr>
              <a:t>K</a:t>
            </a:r>
            <a:r>
              <a:rPr lang="hu-HU" dirty="0" smtClean="0">
                <a:cs typeface="Arial" panose="020B0604020202020204" pitchFamily="34" charset="0"/>
              </a:rPr>
              <a:t>ockázatértékelés alapján</a:t>
            </a:r>
          </a:p>
          <a:p>
            <a:pPr lvl="2"/>
            <a:r>
              <a:rPr lang="hu-HU" dirty="0" smtClean="0">
                <a:cs typeface="Arial" panose="020B0604020202020204" pitchFamily="34" charset="0"/>
              </a:rPr>
              <a:t>Technológia alapján </a:t>
            </a:r>
            <a:r>
              <a:rPr lang="hu-HU" sz="1600" dirty="0" smtClean="0">
                <a:cs typeface="Arial" panose="020B0604020202020204" pitchFamily="34" charset="0"/>
              </a:rPr>
              <a:t>(vegyszerdagolás, eltávolítás)</a:t>
            </a:r>
          </a:p>
          <a:p>
            <a:pPr lvl="2"/>
            <a:r>
              <a:rPr lang="hu-HU" dirty="0" smtClean="0">
                <a:cs typeface="Arial" panose="020B0604020202020204" pitchFamily="34" charset="0"/>
              </a:rPr>
              <a:t>Vízminőségváltozás követésére, </a:t>
            </a:r>
            <a:r>
              <a:rPr lang="hu-HU" dirty="0">
                <a:cs typeface="Arial" panose="020B0604020202020204" pitchFamily="34" charset="0"/>
              </a:rPr>
              <a:t>technológia </a:t>
            </a:r>
            <a:r>
              <a:rPr lang="hu-HU" dirty="0" smtClean="0">
                <a:cs typeface="Arial" panose="020B0604020202020204" pitchFamily="34" charset="0"/>
              </a:rPr>
              <a:t>ellenőrzésére</a:t>
            </a:r>
            <a:endParaRPr lang="hu-HU" dirty="0">
              <a:cs typeface="Arial" panose="020B0604020202020204" pitchFamily="34" charset="0"/>
            </a:endParaRPr>
          </a:p>
          <a:p>
            <a:pPr lvl="1"/>
            <a:endParaRPr lang="hu-HU" dirty="0" smtClean="0">
              <a:cs typeface="Arial" panose="020B0604020202020204" pitchFamily="34" charset="0"/>
            </a:endParaRPr>
          </a:p>
          <a:p>
            <a:pPr lvl="1"/>
            <a:r>
              <a:rPr lang="hu-HU" dirty="0" smtClean="0">
                <a:cs typeface="Arial" panose="020B0604020202020204" pitchFamily="34" charset="0"/>
              </a:rPr>
              <a:t>„B” </a:t>
            </a:r>
            <a:r>
              <a:rPr lang="hu-HU" dirty="0">
                <a:cs typeface="Arial" panose="020B0604020202020204" pitchFamily="34" charset="0"/>
              </a:rPr>
              <a:t>csoport </a:t>
            </a:r>
            <a:r>
              <a:rPr lang="hu-HU" sz="1800" dirty="0" smtClean="0">
                <a:cs typeface="Arial" panose="020B0604020202020204" pitchFamily="34" charset="0"/>
              </a:rPr>
              <a:t>(részletes </a:t>
            </a:r>
            <a:r>
              <a:rPr lang="hu-HU" sz="1800" dirty="0">
                <a:cs typeface="Arial" panose="020B0604020202020204" pitchFamily="34" charset="0"/>
              </a:rPr>
              <a:t>paraméterek)</a:t>
            </a:r>
          </a:p>
          <a:p>
            <a:pPr lvl="2"/>
            <a:r>
              <a:rPr lang="hu-HU" dirty="0">
                <a:cs typeface="Arial" panose="020B0604020202020204" pitchFamily="34" charset="0"/>
              </a:rPr>
              <a:t>M</a:t>
            </a:r>
            <a:r>
              <a:rPr lang="hu-HU" dirty="0" smtClean="0">
                <a:cs typeface="Arial" panose="020B0604020202020204" pitchFamily="34" charset="0"/>
              </a:rPr>
              <a:t>inden, ami nem „A” csoport </a:t>
            </a:r>
            <a:endParaRPr lang="hu-HU" dirty="0">
              <a:cs typeface="Arial" panose="020B0604020202020204" pitchFamily="34" charset="0"/>
            </a:endParaRPr>
          </a:p>
          <a:p>
            <a:endParaRPr lang="hu-HU" dirty="0">
              <a:cs typeface="Arial" panose="020B0604020202020204" pitchFamily="34" charset="0"/>
            </a:endParaRPr>
          </a:p>
        </p:txBody>
      </p:sp>
      <p:sp>
        <p:nvSpPr>
          <p:cNvPr id="4" name="Jobb oldali kapcsos zárójel 3"/>
          <p:cNvSpPr/>
          <p:nvPr/>
        </p:nvSpPr>
        <p:spPr>
          <a:xfrm>
            <a:off x="8397552" y="2178323"/>
            <a:ext cx="1315616" cy="33452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9927771" y="3389271"/>
            <a:ext cx="2024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>
                <a:latin typeface="Arial" panose="020B0604020202020204" pitchFamily="34" charset="0"/>
              </a:rPr>
              <a:t>3. táblázat szerinti gyakorisággal, kivéve, ha…</a:t>
            </a:r>
            <a:endParaRPr 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29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nyíllal 5"/>
          <p:cNvCxnSpPr>
            <a:stCxn id="10" idx="1"/>
          </p:cNvCxnSpPr>
          <p:nvPr/>
        </p:nvCxnSpPr>
        <p:spPr>
          <a:xfrm flipH="1">
            <a:off x="6030410" y="1194898"/>
            <a:ext cx="4149288" cy="1420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10179698" y="871732"/>
            <a:ext cx="1884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Átlag és szórás (</a:t>
            </a:r>
            <a:r>
              <a:rPr lang="hu-HU" dirty="0" smtClean="0">
                <a:solidFill>
                  <a:srgbClr val="FF0000"/>
                </a:solidFill>
              </a:rPr>
              <a:t>12,4</a:t>
            </a:r>
            <a:r>
              <a:rPr lang="hu-HU" dirty="0" smtClean="0"/>
              <a:t> </a:t>
            </a:r>
            <a:r>
              <a:rPr lang="hu-HU" dirty="0" smtClean="0">
                <a:solidFill>
                  <a:srgbClr val="92D050"/>
                </a:solidFill>
              </a:rPr>
              <a:t>±4,4 </a:t>
            </a:r>
            <a:r>
              <a:rPr lang="hu-HU" dirty="0" smtClean="0"/>
              <a:t>)</a:t>
            </a:r>
            <a:endParaRPr lang="hu-HU" dirty="0"/>
          </a:p>
        </p:txBody>
      </p:sp>
      <p:cxnSp>
        <p:nvCxnSpPr>
          <p:cNvPr id="14" name="Egyenes összekötő nyíllal 13"/>
          <p:cNvCxnSpPr>
            <a:stCxn id="17" idx="0"/>
          </p:cNvCxnSpPr>
          <p:nvPr/>
        </p:nvCxnSpPr>
        <p:spPr>
          <a:xfrm flipH="1" flipV="1">
            <a:off x="5220182" y="3069252"/>
            <a:ext cx="2472907" cy="2815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zövegdoboz 16"/>
          <p:cNvSpPr txBox="1"/>
          <p:nvPr/>
        </p:nvSpPr>
        <p:spPr>
          <a:xfrm>
            <a:off x="6913983" y="5884897"/>
            <a:ext cx="155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Módusz</a:t>
            </a:r>
            <a:r>
              <a:rPr lang="hu-HU" dirty="0" smtClean="0"/>
              <a:t> (</a:t>
            </a:r>
            <a:r>
              <a:rPr lang="hu-HU" dirty="0" smtClean="0">
                <a:solidFill>
                  <a:srgbClr val="FFC000"/>
                </a:solidFill>
              </a:rPr>
              <a:t>10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227975" y="122138"/>
            <a:ext cx="155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Medián (</a:t>
            </a:r>
            <a:r>
              <a:rPr lang="hu-HU" dirty="0" smtClean="0">
                <a:solidFill>
                  <a:srgbClr val="7030A0"/>
                </a:solidFill>
              </a:rPr>
              <a:t>12</a:t>
            </a:r>
            <a:r>
              <a:rPr lang="hu-HU" dirty="0" smtClean="0"/>
              <a:t>)</a:t>
            </a:r>
            <a:endParaRPr lang="hu-HU" dirty="0"/>
          </a:p>
        </p:txBody>
      </p:sp>
      <p:cxnSp>
        <p:nvCxnSpPr>
          <p:cNvPr id="27" name="Egyenes összekötő nyíllal 26"/>
          <p:cNvCxnSpPr>
            <a:stCxn id="26" idx="2"/>
          </p:cNvCxnSpPr>
          <p:nvPr/>
        </p:nvCxnSpPr>
        <p:spPr>
          <a:xfrm>
            <a:off x="1007081" y="491470"/>
            <a:ext cx="3452951" cy="2321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zis 39"/>
          <p:cNvSpPr/>
          <p:nvPr/>
        </p:nvSpPr>
        <p:spPr>
          <a:xfrm>
            <a:off x="6344816" y="1102536"/>
            <a:ext cx="780078" cy="415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2" name="Egyenes összekötő nyíllal 41"/>
          <p:cNvCxnSpPr>
            <a:stCxn id="43" idx="2"/>
            <a:endCxn id="40" idx="0"/>
          </p:cNvCxnSpPr>
          <p:nvPr/>
        </p:nvCxnSpPr>
        <p:spPr>
          <a:xfrm flipH="1">
            <a:off x="6734855" y="570255"/>
            <a:ext cx="2185793" cy="532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zövegdoboz 42"/>
          <p:cNvSpPr txBox="1"/>
          <p:nvPr/>
        </p:nvSpPr>
        <p:spPr>
          <a:xfrm>
            <a:off x="7829549" y="200923"/>
            <a:ext cx="218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Kiugró érték? (25)</a:t>
            </a:r>
            <a:endParaRPr lang="hu-HU" dirty="0"/>
          </a:p>
        </p:txBody>
      </p:sp>
      <p:sp>
        <p:nvSpPr>
          <p:cNvPr id="46" name="Szövegdoboz 45"/>
          <p:cNvSpPr txBox="1"/>
          <p:nvPr/>
        </p:nvSpPr>
        <p:spPr>
          <a:xfrm>
            <a:off x="3465933" y="5987544"/>
            <a:ext cx="218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Kiugró érték? (2)</a:t>
            </a:r>
            <a:endParaRPr lang="hu-HU" dirty="0"/>
          </a:p>
        </p:txBody>
      </p:sp>
      <p:cxnSp>
        <p:nvCxnSpPr>
          <p:cNvPr id="47" name="Egyenes összekötő nyíllal 46"/>
          <p:cNvCxnSpPr>
            <a:stCxn id="46" idx="0"/>
            <a:endCxn id="57" idx="6"/>
          </p:cNvCxnSpPr>
          <p:nvPr/>
        </p:nvCxnSpPr>
        <p:spPr>
          <a:xfrm flipH="1" flipV="1">
            <a:off x="3263859" y="3988103"/>
            <a:ext cx="1293173" cy="1999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Ellipszis 56"/>
          <p:cNvSpPr/>
          <p:nvPr/>
        </p:nvSpPr>
        <p:spPr>
          <a:xfrm>
            <a:off x="2377158" y="3749370"/>
            <a:ext cx="886701" cy="4774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59" name="Diagram 58"/>
          <p:cNvGraphicFramePr>
            <a:graphicFrameLocks/>
          </p:cNvGraphicFramePr>
          <p:nvPr>
            <p:extLst/>
          </p:nvPr>
        </p:nvGraphicFramePr>
        <p:xfrm>
          <a:off x="1425076" y="491470"/>
          <a:ext cx="8089641" cy="452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1" name="Egyenes összekötő nyíllal 60"/>
          <p:cNvCxnSpPr>
            <a:stCxn id="10" idx="1"/>
          </p:cNvCxnSpPr>
          <p:nvPr/>
        </p:nvCxnSpPr>
        <p:spPr>
          <a:xfrm flipH="1">
            <a:off x="6157732" y="1194898"/>
            <a:ext cx="4021966" cy="906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nyíllal 61"/>
          <p:cNvCxnSpPr>
            <a:stCxn id="10" idx="1"/>
          </p:cNvCxnSpPr>
          <p:nvPr/>
        </p:nvCxnSpPr>
        <p:spPr>
          <a:xfrm flipH="1">
            <a:off x="6602973" y="1194898"/>
            <a:ext cx="3576725" cy="1953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1325563"/>
          </a:xfrm>
        </p:spPr>
        <p:txBody>
          <a:bodyPr/>
          <a:lstStyle/>
          <a:p>
            <a:r>
              <a:rPr lang="hu-HU" b="1" dirty="0" smtClean="0"/>
              <a:t>Jellemző értékek – mikrobiológiai paraméterek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0918" y="161102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Többféle megoldás lehetséges</a:t>
            </a:r>
          </a:p>
          <a:p>
            <a:r>
              <a:rPr lang="hu-HU" dirty="0" smtClean="0"/>
              <a:t>Nagyon nagy természetes ingadozás lehet az eredményekben</a:t>
            </a:r>
          </a:p>
          <a:p>
            <a:r>
              <a:rPr lang="hu-HU" dirty="0" smtClean="0"/>
              <a:t>NNGYK ajánlás:</a:t>
            </a:r>
          </a:p>
          <a:p>
            <a:pPr lvl="1"/>
            <a:r>
              <a:rPr lang="hu-HU" dirty="0" smtClean="0"/>
              <a:t>95 % </a:t>
            </a:r>
            <a:r>
              <a:rPr lang="hu-HU" dirty="0" err="1" smtClean="0"/>
              <a:t>percentilis</a:t>
            </a:r>
            <a:r>
              <a:rPr lang="hu-HU" dirty="0" smtClean="0"/>
              <a:t> érték</a:t>
            </a:r>
          </a:p>
          <a:p>
            <a:r>
              <a:rPr lang="hu-HU" dirty="0" smtClean="0"/>
              <a:t>Beavatkozási érték </a:t>
            </a:r>
            <a:r>
              <a:rPr lang="hu-HU" sz="2200" dirty="0" smtClean="0"/>
              <a:t>(egyedi küszöbérték</a:t>
            </a:r>
            <a:r>
              <a:rPr lang="hu-HU" sz="2200" dirty="0"/>
              <a:t>) </a:t>
            </a:r>
            <a:endParaRPr lang="hu-HU" sz="2200" dirty="0" smtClean="0"/>
          </a:p>
          <a:p>
            <a:pPr lvl="1"/>
            <a:r>
              <a:rPr lang="hu-HU" dirty="0" smtClean="0"/>
              <a:t>95% </a:t>
            </a:r>
            <a:r>
              <a:rPr lang="hu-HU" dirty="0" err="1" smtClean="0"/>
              <a:t>percentilis</a:t>
            </a:r>
            <a:r>
              <a:rPr lang="hu-HU" dirty="0" smtClean="0"/>
              <a:t> négyszerese</a:t>
            </a:r>
          </a:p>
          <a:p>
            <a:r>
              <a:rPr lang="hu-HU" dirty="0"/>
              <a:t>Évente </a:t>
            </a:r>
            <a:r>
              <a:rPr lang="hu-HU" dirty="0" smtClean="0"/>
              <a:t>felülvizsgálni</a:t>
            </a:r>
          </a:p>
          <a:p>
            <a:r>
              <a:rPr lang="hu-HU" dirty="0" smtClean="0"/>
              <a:t>Legalább 30 eredmény</a:t>
            </a:r>
          </a:p>
          <a:p>
            <a:endParaRPr lang="hu-HU" dirty="0" smtClean="0"/>
          </a:p>
          <a:p>
            <a:pPr marL="0" indent="0" algn="ctr">
              <a:buNone/>
            </a:pPr>
            <a:r>
              <a:rPr lang="hu-HU" dirty="0" smtClean="0">
                <a:solidFill>
                  <a:srgbClr val="FF0000"/>
                </a:solidFill>
              </a:rPr>
              <a:t>Felejtsük el az automatikusan 100 vagy 500 TKE/l küszöbértéket!</a:t>
            </a:r>
            <a:endParaRPr lang="hu-HU" dirty="0">
              <a:solidFill>
                <a:srgbClr val="FF0000"/>
              </a:solidFill>
            </a:endParaRPr>
          </a:p>
        </p:txBody>
      </p:sp>
      <p:cxnSp>
        <p:nvCxnSpPr>
          <p:cNvPr id="12" name="Szögletes összekötő 11"/>
          <p:cNvCxnSpPr/>
          <p:nvPr/>
        </p:nvCxnSpPr>
        <p:spPr>
          <a:xfrm rot="10800000" flipV="1">
            <a:off x="5131842" y="2258008"/>
            <a:ext cx="5047857" cy="1586202"/>
          </a:xfrm>
          <a:prstGeom prst="bentConnector3">
            <a:avLst>
              <a:gd name="adj1" fmla="val -12847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1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1325563"/>
          </a:xfrm>
        </p:spPr>
        <p:txBody>
          <a:bodyPr/>
          <a:lstStyle/>
          <a:p>
            <a:r>
              <a:rPr lang="hu-HU" b="1" dirty="0" smtClean="0"/>
              <a:t>Jellemző értékek – mikroszkópos biológiai paraméterek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0918" y="161102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Többféle megoldás lehetséges</a:t>
            </a:r>
          </a:p>
          <a:p>
            <a:r>
              <a:rPr lang="hu-HU" dirty="0" smtClean="0"/>
              <a:t>Jelentős természetes ingadozás az eredményekben</a:t>
            </a:r>
          </a:p>
          <a:p>
            <a:r>
              <a:rPr lang="hu-HU" dirty="0" smtClean="0"/>
              <a:t>NNGYK ajánlás:</a:t>
            </a:r>
          </a:p>
          <a:p>
            <a:pPr lvl="1"/>
            <a:r>
              <a:rPr lang="hu-HU" dirty="0" smtClean="0"/>
              <a:t>95 % </a:t>
            </a:r>
            <a:r>
              <a:rPr lang="hu-HU" dirty="0" err="1" smtClean="0"/>
              <a:t>percentilis</a:t>
            </a:r>
            <a:r>
              <a:rPr lang="hu-HU" dirty="0" smtClean="0"/>
              <a:t> érték</a:t>
            </a:r>
          </a:p>
          <a:p>
            <a:pPr lvl="1"/>
            <a:r>
              <a:rPr lang="hu-HU" dirty="0" smtClean="0"/>
              <a:t>kiugró értékek</a:t>
            </a:r>
          </a:p>
          <a:p>
            <a:pPr lvl="2"/>
            <a:r>
              <a:rPr lang="hu-HU" dirty="0" smtClean="0"/>
              <a:t>átlag és szórás értékelésével </a:t>
            </a:r>
            <a:r>
              <a:rPr lang="hu-HU" sz="1700" dirty="0" smtClean="0"/>
              <a:t>(kiugró érték  az, ami nagyobb, mint az átlag+3 szórás)</a:t>
            </a:r>
          </a:p>
          <a:p>
            <a:pPr lvl="2"/>
            <a:r>
              <a:rPr lang="hu-HU" sz="2100" dirty="0" smtClean="0"/>
              <a:t>IQR értékelésével </a:t>
            </a:r>
            <a:r>
              <a:rPr lang="hu-HU" sz="1700" dirty="0"/>
              <a:t>(kiugró érték  az, ami nagyobb, mint az </a:t>
            </a:r>
            <a:r>
              <a:rPr lang="hu-HU" sz="1700" dirty="0" smtClean="0"/>
              <a:t>Q3+1,5*IQR)</a:t>
            </a:r>
            <a:endParaRPr lang="hu-HU" sz="1700" dirty="0"/>
          </a:p>
          <a:p>
            <a:r>
              <a:rPr lang="hu-HU" dirty="0" smtClean="0"/>
              <a:t>Beavatkozási érték </a:t>
            </a:r>
            <a:r>
              <a:rPr lang="hu-HU" sz="2200" dirty="0" smtClean="0"/>
              <a:t>(egyedi küszöbérték</a:t>
            </a:r>
            <a:r>
              <a:rPr lang="hu-HU" sz="2200" dirty="0"/>
              <a:t>) </a:t>
            </a:r>
            <a:endParaRPr lang="hu-HU" sz="2200" dirty="0" smtClean="0"/>
          </a:p>
          <a:p>
            <a:pPr lvl="1"/>
            <a:r>
              <a:rPr lang="hu-HU" dirty="0" smtClean="0"/>
              <a:t>95% </a:t>
            </a:r>
            <a:r>
              <a:rPr lang="hu-HU" dirty="0" err="1" smtClean="0"/>
              <a:t>percentilis</a:t>
            </a:r>
            <a:r>
              <a:rPr lang="hu-HU" dirty="0" smtClean="0"/>
              <a:t> érték </a:t>
            </a:r>
            <a:r>
              <a:rPr lang="hu-HU" sz="1800" dirty="0" smtClean="0">
                <a:solidFill>
                  <a:srgbClr val="FF0000"/>
                </a:solidFill>
              </a:rPr>
              <a:t>(nem a négyszerese!)</a:t>
            </a:r>
          </a:p>
          <a:p>
            <a:r>
              <a:rPr lang="hu-HU" dirty="0"/>
              <a:t>Évente </a:t>
            </a:r>
            <a:r>
              <a:rPr lang="hu-HU" dirty="0" smtClean="0"/>
              <a:t>felülvizsgálni</a:t>
            </a:r>
          </a:p>
          <a:p>
            <a:r>
              <a:rPr lang="hu-HU" dirty="0" smtClean="0"/>
              <a:t>Legalább 30 eredmény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26345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1325563"/>
          </a:xfrm>
        </p:spPr>
        <p:txBody>
          <a:bodyPr/>
          <a:lstStyle/>
          <a:p>
            <a:r>
              <a:rPr lang="hu-HU" b="1" dirty="0" smtClean="0"/>
              <a:t>Jellemző értékek – kémiai paraméterek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0918" y="1611022"/>
            <a:ext cx="10515600" cy="4351338"/>
          </a:xfrm>
        </p:spPr>
        <p:txBody>
          <a:bodyPr>
            <a:normAutofit/>
          </a:bodyPr>
          <a:lstStyle/>
          <a:p>
            <a:r>
              <a:rPr lang="hu-HU" dirty="0" smtClean="0"/>
              <a:t>Többféle megoldás lehetséges</a:t>
            </a:r>
          </a:p>
          <a:p>
            <a:r>
              <a:rPr lang="hu-HU" dirty="0" smtClean="0"/>
              <a:t>Kisebb természetes ingadozás az eredményekben</a:t>
            </a:r>
          </a:p>
          <a:p>
            <a:r>
              <a:rPr lang="hu-HU" dirty="0" smtClean="0"/>
              <a:t>NNGYK ajánlás:</a:t>
            </a:r>
          </a:p>
          <a:p>
            <a:pPr lvl="1"/>
            <a:r>
              <a:rPr lang="hu-HU" dirty="0" smtClean="0"/>
              <a:t>Medián</a:t>
            </a:r>
          </a:p>
          <a:p>
            <a:r>
              <a:rPr lang="hu-HU" dirty="0" smtClean="0"/>
              <a:t>Beavatkozási érték </a:t>
            </a:r>
            <a:r>
              <a:rPr lang="hu-HU" sz="2200" dirty="0" smtClean="0"/>
              <a:t>(egyedi küszöbérték</a:t>
            </a:r>
            <a:r>
              <a:rPr lang="hu-HU" sz="2200" dirty="0"/>
              <a:t>) </a:t>
            </a:r>
            <a:endParaRPr lang="hu-HU" sz="2200" dirty="0" smtClean="0"/>
          </a:p>
          <a:p>
            <a:pPr lvl="1"/>
            <a:r>
              <a:rPr lang="hu-HU" dirty="0"/>
              <a:t>kiugró értékek</a:t>
            </a:r>
          </a:p>
          <a:p>
            <a:pPr lvl="2"/>
            <a:r>
              <a:rPr lang="hu-HU" dirty="0"/>
              <a:t>átlag és szórás értékelésével </a:t>
            </a:r>
            <a:r>
              <a:rPr lang="hu-HU" sz="1700" dirty="0"/>
              <a:t>(kiugró érték  az, ami nagyobb, mint az átlag+3 szórás)</a:t>
            </a:r>
          </a:p>
          <a:p>
            <a:pPr lvl="2"/>
            <a:r>
              <a:rPr lang="hu-HU" sz="2100" dirty="0"/>
              <a:t>IQR értékelésével </a:t>
            </a:r>
            <a:r>
              <a:rPr lang="hu-HU" sz="1700" dirty="0"/>
              <a:t>(kiugró érték  az, ami nagyobb, mint az Q3+1,5*IQR)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61191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144" y="126466"/>
            <a:ext cx="8029208" cy="602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2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>
            <a:graphicFrameLocks/>
          </p:cNvGraphicFramePr>
          <p:nvPr>
            <p:extLst/>
          </p:nvPr>
        </p:nvGraphicFramePr>
        <p:xfrm>
          <a:off x="146304" y="210312"/>
          <a:ext cx="11850623" cy="5961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732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21968" y="-437014"/>
            <a:ext cx="5148064" cy="1512168"/>
          </a:xfrm>
        </p:spPr>
        <p:txBody>
          <a:bodyPr/>
          <a:lstStyle/>
          <a:p>
            <a:pPr algn="ctr"/>
            <a:r>
              <a:rPr lang="hu-HU" b="1" dirty="0" smtClean="0"/>
              <a:t>Összefoglalva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8444" y="523577"/>
            <a:ext cx="11060196" cy="6021288"/>
          </a:xfrm>
        </p:spPr>
        <p:txBody>
          <a:bodyPr>
            <a:normAutofit lnSpcReduction="10000"/>
          </a:bodyPr>
          <a:lstStyle/>
          <a:p>
            <a:r>
              <a:rPr lang="hu-HU" sz="2000" dirty="0" smtClean="0">
                <a:cs typeface="Arial" panose="020B0604020202020204" pitchFamily="34" charset="0"/>
              </a:rPr>
              <a:t>Sokféle megoldás van, nem csak az itt és az útmutatóban </a:t>
            </a:r>
            <a:r>
              <a:rPr lang="hu-HU" sz="2000" dirty="0" err="1" smtClean="0">
                <a:cs typeface="Arial" panose="020B0604020202020204" pitchFamily="34" charset="0"/>
              </a:rPr>
              <a:t>bemutatottak</a:t>
            </a:r>
            <a:endParaRPr lang="hu-HU" sz="2000" dirty="0" smtClean="0">
              <a:cs typeface="Arial" panose="020B0604020202020204" pitchFamily="34" charset="0"/>
            </a:endParaRPr>
          </a:p>
          <a:p>
            <a:endParaRPr lang="hu-HU" sz="2000" dirty="0" smtClean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Ne legyen automatikus egy megoldás használata, azt az adatoktól függően válasszuk ki </a:t>
            </a:r>
            <a:r>
              <a:rPr lang="hu-HU" sz="1600" dirty="0" smtClean="0">
                <a:cs typeface="Arial" panose="020B0604020202020204" pitchFamily="34" charset="0"/>
              </a:rPr>
              <a:t>(ne mindig az átlag)</a:t>
            </a:r>
          </a:p>
          <a:p>
            <a:endParaRPr lang="hu-HU" sz="2000" dirty="0" smtClean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Felejtsük el, hogy a </a:t>
            </a:r>
            <a:r>
              <a:rPr lang="hu-HU" sz="2000" smtClean="0">
                <a:cs typeface="Arial" panose="020B0604020202020204" pitchFamily="34" charset="0"/>
              </a:rPr>
              <a:t>telepszámnál 100/500 </a:t>
            </a:r>
            <a:r>
              <a:rPr lang="hu-HU" sz="2000" dirty="0" smtClean="0">
                <a:cs typeface="Arial" panose="020B0604020202020204" pitchFamily="34" charset="0"/>
              </a:rPr>
              <a:t>TKE/l a beavatkozási érték, van, ahol már az 50 is kiugró lehet, előfordulhat, ahol az 500 sem jelez problémát</a:t>
            </a:r>
          </a:p>
          <a:p>
            <a:endParaRPr lang="hu-HU" sz="2000" dirty="0" smtClean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Jobb több módszerrel is kiszámolni és összevetni az eredményeket</a:t>
            </a:r>
          </a:p>
          <a:p>
            <a:endParaRPr lang="hu-HU" sz="2000" dirty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Vizuális ábrázolás nagyon hasznos, érdemes használni</a:t>
            </a:r>
          </a:p>
          <a:p>
            <a:endParaRPr lang="hu-HU" sz="2000" dirty="0" smtClean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Fontos a kellő mintaszám </a:t>
            </a:r>
            <a:r>
              <a:rPr lang="hu-HU" sz="1600" dirty="0" smtClean="0">
                <a:cs typeface="Arial" panose="020B0604020202020204" pitchFamily="34" charset="0"/>
              </a:rPr>
              <a:t>(lehetőleg &gt;30)</a:t>
            </a:r>
            <a:r>
              <a:rPr lang="hu-HU" sz="2000" dirty="0" smtClean="0">
                <a:cs typeface="Arial" panose="020B0604020202020204" pitchFamily="34" charset="0"/>
              </a:rPr>
              <a:t>, ha kell, több </a:t>
            </a:r>
            <a:r>
              <a:rPr lang="hu-HU" sz="2000" dirty="0">
                <a:cs typeface="Arial" panose="020B0604020202020204" pitchFamily="34" charset="0"/>
              </a:rPr>
              <a:t>év adataival </a:t>
            </a:r>
            <a:r>
              <a:rPr lang="hu-HU" sz="1600" dirty="0" smtClean="0">
                <a:cs typeface="Arial" panose="020B0604020202020204" pitchFamily="34" charset="0"/>
              </a:rPr>
              <a:t>(ha nem volt jelentős változás, pl. technológia váltás stb.)</a:t>
            </a:r>
          </a:p>
          <a:p>
            <a:endParaRPr lang="hu-HU" sz="2000" dirty="0" smtClean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Jellemző érték számításnál a kiugró értékeket, </a:t>
            </a:r>
            <a:r>
              <a:rPr lang="hu-HU" sz="2000" dirty="0" err="1" smtClean="0">
                <a:cs typeface="Arial" panose="020B0604020202020204" pitchFamily="34" charset="0"/>
              </a:rPr>
              <a:t>havária</a:t>
            </a:r>
            <a:r>
              <a:rPr lang="hu-HU" sz="2000" dirty="0" smtClean="0">
                <a:cs typeface="Arial" panose="020B0604020202020204" pitchFamily="34" charset="0"/>
              </a:rPr>
              <a:t> események mintáit, kontrollmintákat fertőtlenítés után stb., ne vegyük figyelembe </a:t>
            </a:r>
            <a:endParaRPr lang="hu-HU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80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5726" y="0"/>
            <a:ext cx="12016273" cy="1325563"/>
          </a:xfrm>
        </p:spPr>
        <p:txBody>
          <a:bodyPr/>
          <a:lstStyle/>
          <a:p>
            <a:pPr algn="ctr"/>
            <a:r>
              <a:rPr lang="hu-HU" b="1" dirty="0" smtClean="0"/>
              <a:t>Útmutatók, tájékoztatók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4423" y="1438641"/>
            <a:ext cx="11135356" cy="541935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/>
                </a:solidFill>
              </a:rPr>
              <a:t>Radiológia módszertan</a:t>
            </a:r>
          </a:p>
          <a:p>
            <a:pPr lvl="1"/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hu-H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www.nnk.gov.hu/attachments/article/187/Modszertani_utmutato_ivovizek_radiologiai_vizsgalatahoz.pdf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sz="2400" b="1" dirty="0" smtClean="0"/>
              <a:t>Parametrikus </a:t>
            </a:r>
            <a:r>
              <a:rPr lang="hu-HU" sz="2400" b="1" dirty="0"/>
              <a:t>érték telepszám és biológiai paraméterek esetén </a:t>
            </a:r>
            <a:endParaRPr lang="hu-HU" sz="2400" b="1" dirty="0" smtClean="0"/>
          </a:p>
          <a:p>
            <a:pPr lvl="1"/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www.nnk.gov.hu/index.php/kozegeszsegugyi-laboratoriumi-foosztaly/kornyezetegeszsegugyi-laboratoriumi-osztaly/vizhigienes-laboratorium/ivoviz/vizminoseg-ellenorzese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4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884648" y="1268760"/>
            <a:ext cx="7955768" cy="2691730"/>
          </a:xfrm>
        </p:spPr>
        <p:txBody>
          <a:bodyPr>
            <a:noAutofit/>
          </a:bodyPr>
          <a:lstStyle/>
          <a:p>
            <a:r>
              <a:rPr lang="hu-HU" sz="4400" b="1" dirty="0">
                <a:latin typeface="Arial" panose="020B0604020202020204" pitchFamily="34" charset="0"/>
              </a:rPr>
              <a:t>Köszönöm a megtisztelő figyelmet!</a:t>
            </a: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301208"/>
            <a:ext cx="6400800" cy="697632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bg1">
                    <a:lumMod val="65000"/>
                  </a:schemeClr>
                </a:solidFill>
              </a:rPr>
              <a:t>izsak.balint@nkk.gov.hu</a:t>
            </a:r>
            <a:endParaRPr lang="hu-HU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7159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Vizsgálatszám csökkentés lehetőségei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3555" y="1082351"/>
            <a:ext cx="10515600" cy="4963983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2. melléklet B) rész 2.3.</a:t>
            </a:r>
          </a:p>
          <a:p>
            <a:pPr lvl="1"/>
            <a:r>
              <a:rPr lang="hu-HU" dirty="0" smtClean="0"/>
              <a:t>2.3.1. szerinti csökkentés</a:t>
            </a:r>
          </a:p>
          <a:p>
            <a:pPr lvl="1"/>
            <a:endParaRPr lang="hu-HU" dirty="0" smtClean="0"/>
          </a:p>
          <a:p>
            <a:pPr lvl="2"/>
            <a:r>
              <a:rPr lang="hu-HU" dirty="0" smtClean="0"/>
              <a:t>Illetékes hatóság 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Vizsgálati program elfogadásával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Legfeljebb 25%-</a:t>
            </a:r>
            <a:r>
              <a:rPr lang="hu-HU" dirty="0" err="1" smtClean="0"/>
              <a:t>ra</a:t>
            </a:r>
            <a:endParaRPr lang="hu-HU" dirty="0" smtClean="0"/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2.2.1. a) komponensek nem csökkenthetők </a:t>
            </a:r>
            <a:r>
              <a:rPr lang="hu-HU" sz="1600" dirty="0" smtClean="0"/>
              <a:t>(nevesített komponensek)</a:t>
            </a:r>
          </a:p>
          <a:p>
            <a:pPr lvl="2"/>
            <a:endParaRPr lang="hu-HU" sz="1600" dirty="0" smtClean="0"/>
          </a:p>
          <a:p>
            <a:pPr lvl="2"/>
            <a:r>
              <a:rPr lang="hu-HU" dirty="0" smtClean="0"/>
              <a:t>Legalább 3 éves időszakban rendszeres mintázás reprezentatív mintavételi helyen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Határ-, ill. parametrikus érték 60 %-a </a:t>
            </a:r>
            <a:r>
              <a:rPr lang="hu-HU" sz="1600" dirty="0" smtClean="0"/>
              <a:t>(ill. a PÉ túllépés 10 % alatt)</a:t>
            </a:r>
          </a:p>
          <a:p>
            <a:pPr lvl="2"/>
            <a:endParaRPr lang="hu-HU" sz="1600" dirty="0" smtClean="0"/>
          </a:p>
          <a:p>
            <a:pPr lvl="2"/>
            <a:r>
              <a:rPr lang="hu-HU" dirty="0" smtClean="0"/>
              <a:t>Veszélyelemzés és kockázatértékelés, ill. releváns információk engedik</a:t>
            </a:r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19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448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Vizsgálatszám csökkentés lehetőségei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1216" y="727789"/>
            <a:ext cx="10877939" cy="5318546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2. melléklet B) rész 2.3.</a:t>
            </a:r>
          </a:p>
          <a:p>
            <a:endParaRPr lang="hu-HU" dirty="0" smtClean="0"/>
          </a:p>
          <a:p>
            <a:pPr lvl="1"/>
            <a:r>
              <a:rPr lang="hu-HU" sz="2600" dirty="0" smtClean="0"/>
              <a:t>2.3.2. szerinti csökkentés</a:t>
            </a:r>
          </a:p>
          <a:p>
            <a:pPr lvl="1"/>
            <a:endParaRPr lang="hu-HU" sz="2600" dirty="0" smtClean="0"/>
          </a:p>
          <a:p>
            <a:pPr lvl="2"/>
            <a:r>
              <a:rPr lang="hu-HU" sz="2600" dirty="0" smtClean="0"/>
              <a:t>Országos tisztifőorvos </a:t>
            </a:r>
            <a:r>
              <a:rPr lang="hu-HU" sz="2100" dirty="0" smtClean="0"/>
              <a:t>(ill. NÉBIH+OTF)</a:t>
            </a:r>
          </a:p>
          <a:p>
            <a:pPr lvl="2"/>
            <a:endParaRPr lang="hu-HU" sz="2600" dirty="0" smtClean="0"/>
          </a:p>
          <a:p>
            <a:pPr lvl="2"/>
            <a:r>
              <a:rPr lang="hu-HU" sz="2600" dirty="0" smtClean="0"/>
              <a:t>Kérelemre </a:t>
            </a:r>
            <a:r>
              <a:rPr lang="hu-HU" sz="2100" dirty="0" smtClean="0"/>
              <a:t>(részletek: </a:t>
            </a:r>
            <a:r>
              <a:rPr lang="hu-HU" sz="2100" dirty="0" smtClean="0">
                <a:hlinkClick r:id="rId2"/>
              </a:rPr>
              <a:t>kozegeszseg@nnk.gov.hu</a:t>
            </a:r>
            <a:r>
              <a:rPr lang="hu-HU" sz="2100" dirty="0" smtClean="0"/>
              <a:t>) </a:t>
            </a:r>
            <a:endParaRPr lang="hu-HU" sz="2100" dirty="0" smtClean="0"/>
          </a:p>
          <a:p>
            <a:pPr lvl="2"/>
            <a:endParaRPr lang="hu-HU" sz="2600" dirty="0" smtClean="0"/>
          </a:p>
          <a:p>
            <a:pPr lvl="2"/>
            <a:r>
              <a:rPr lang="hu-HU" sz="2600" dirty="0" smtClean="0"/>
              <a:t>3 évente 1 vizsgálatra</a:t>
            </a:r>
          </a:p>
          <a:p>
            <a:pPr lvl="2"/>
            <a:endParaRPr lang="hu-HU" sz="2600" dirty="0" smtClean="0"/>
          </a:p>
          <a:p>
            <a:pPr lvl="2"/>
            <a:r>
              <a:rPr lang="hu-HU" sz="2600" dirty="0"/>
              <a:t>alumínium, az arzén, a benzol, a </a:t>
            </a:r>
            <a:r>
              <a:rPr lang="hu-HU" sz="2600" dirty="0" err="1"/>
              <a:t>benz</a:t>
            </a:r>
            <a:r>
              <a:rPr lang="hu-HU" sz="2600" dirty="0"/>
              <a:t>(a)pirén, a bór, a cianid, a cisz–1,2-diklór-etilén, az 1,2-diklór-etán, a fluorid, a </a:t>
            </a:r>
            <a:r>
              <a:rPr lang="hu-HU" sz="2600" dirty="0" err="1"/>
              <a:t>peszticidek</a:t>
            </a:r>
            <a:r>
              <a:rPr lang="hu-HU" sz="2600" dirty="0"/>
              <a:t>, a </a:t>
            </a:r>
            <a:r>
              <a:rPr lang="hu-HU" sz="2600" dirty="0" err="1"/>
              <a:t>tetraklór</a:t>
            </a:r>
            <a:r>
              <a:rPr lang="hu-HU" sz="2600" dirty="0"/>
              <a:t>-etilén, a </a:t>
            </a:r>
            <a:r>
              <a:rPr lang="hu-HU" sz="2600" dirty="0" err="1"/>
              <a:t>triklór</a:t>
            </a:r>
            <a:r>
              <a:rPr lang="hu-HU" sz="2600" dirty="0"/>
              <a:t>-etilén, a policiklusos aromás szénhidrogének, a higany, a szelén, </a:t>
            </a:r>
            <a:r>
              <a:rPr lang="hu-HU" sz="2600" dirty="0">
                <a:solidFill>
                  <a:srgbClr val="00B050"/>
                </a:solidFill>
              </a:rPr>
              <a:t>kadmium, klorid, szulfát, nátrium, urán, THM, PFA, trícium, radon, indikatív </a:t>
            </a:r>
            <a:r>
              <a:rPr lang="hu-HU" sz="2600" dirty="0" smtClean="0">
                <a:solidFill>
                  <a:srgbClr val="00B050"/>
                </a:solidFill>
              </a:rPr>
              <a:t>dózis</a:t>
            </a:r>
          </a:p>
          <a:p>
            <a:pPr lvl="2"/>
            <a:endParaRPr lang="hu-HU" sz="2600" dirty="0" smtClean="0">
              <a:solidFill>
                <a:srgbClr val="00B050"/>
              </a:solidFill>
            </a:endParaRPr>
          </a:p>
          <a:p>
            <a:pPr lvl="2"/>
            <a:r>
              <a:rPr lang="hu-HU" sz="2600" dirty="0" smtClean="0"/>
              <a:t>Legalább </a:t>
            </a:r>
            <a:r>
              <a:rPr lang="hu-HU" sz="2600" dirty="0"/>
              <a:t>3 éves időszakban rendszeres </a:t>
            </a:r>
            <a:r>
              <a:rPr lang="hu-HU" sz="2600" dirty="0" smtClean="0"/>
              <a:t>mintázás reprezentatív mintavételi helyen</a:t>
            </a:r>
            <a:endParaRPr lang="hu-HU" sz="2600" dirty="0"/>
          </a:p>
          <a:p>
            <a:pPr lvl="2"/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61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448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Vizsgálatszám csökkentés lehetőségei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1216" y="727789"/>
            <a:ext cx="10877939" cy="531854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2. melléklet B) rész 2.3.</a:t>
            </a:r>
          </a:p>
          <a:p>
            <a:endParaRPr lang="hu-HU" dirty="0" smtClean="0"/>
          </a:p>
          <a:p>
            <a:pPr lvl="1"/>
            <a:r>
              <a:rPr lang="hu-HU" dirty="0" smtClean="0"/>
              <a:t>2.3.2. szerinti csökkentés</a:t>
            </a:r>
          </a:p>
          <a:p>
            <a:pPr lvl="1"/>
            <a:endParaRPr lang="hu-HU" dirty="0" smtClean="0"/>
          </a:p>
          <a:p>
            <a:pPr lvl="2"/>
            <a:r>
              <a:rPr lang="hu-HU" dirty="0" smtClean="0"/>
              <a:t>Határ-, ill. parametrikus érték 30 %-a 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Veszélyelemzés és kockázatértékelés, ill. releváns információk engedik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A vízbázis „védett” vagy mesterségesen védelemben tartott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6 évente felülvizsgálat köteles</a:t>
            </a:r>
          </a:p>
          <a:p>
            <a:pPr lvl="2"/>
            <a:endParaRPr lang="hu-HU" dirty="0" smtClean="0"/>
          </a:p>
          <a:p>
            <a:pPr lvl="2"/>
            <a:r>
              <a:rPr lang="hu-HU" dirty="0"/>
              <a:t>NNGYK Közegészségügyi Főosztály </a:t>
            </a:r>
            <a:r>
              <a:rPr lang="hu-HU" dirty="0" smtClean="0"/>
              <a:t>rögzíti</a:t>
            </a:r>
          </a:p>
          <a:p>
            <a:pPr lvl="2"/>
            <a:endParaRPr lang="hu-HU" dirty="0"/>
          </a:p>
          <a:p>
            <a:pPr lvl="2"/>
            <a:r>
              <a:rPr lang="hu-HU" dirty="0"/>
              <a:t>A HUMVI automatikusan figyelembe veszi</a:t>
            </a:r>
          </a:p>
          <a:p>
            <a:pPr lvl="2"/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08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Vízbázis védettség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04088" y="1508760"/>
            <a:ext cx="10649712" cy="4668203"/>
          </a:xfrm>
        </p:spPr>
        <p:txBody>
          <a:bodyPr>
            <a:normAutofit/>
          </a:bodyPr>
          <a:lstStyle/>
          <a:p>
            <a:r>
              <a:rPr lang="hu-HU" dirty="0" smtClean="0"/>
              <a:t>vízbázis </a:t>
            </a:r>
            <a:r>
              <a:rPr lang="hu-HU" dirty="0"/>
              <a:t>diagnosztikai vizsgálat </a:t>
            </a:r>
            <a:r>
              <a:rPr lang="hu-HU" dirty="0" smtClean="0"/>
              <a:t>eredmény</a:t>
            </a:r>
          </a:p>
          <a:p>
            <a:endParaRPr lang="hu-HU" dirty="0" smtClean="0"/>
          </a:p>
          <a:p>
            <a:r>
              <a:rPr lang="hu-HU" dirty="0"/>
              <a:t>vízbázis védőterületi </a:t>
            </a:r>
            <a:r>
              <a:rPr lang="hu-HU" dirty="0" smtClean="0"/>
              <a:t>határozat </a:t>
            </a:r>
            <a:r>
              <a:rPr lang="hu-HU" sz="1800" dirty="0" smtClean="0"/>
              <a:t>(1995. LVII. Vg. törvény; 123/1997 (VII. 18.) Kormányrendelet)</a:t>
            </a:r>
          </a:p>
          <a:p>
            <a:endParaRPr lang="hu-HU" dirty="0" smtClean="0"/>
          </a:p>
          <a:p>
            <a:r>
              <a:rPr lang="hu-HU" dirty="0"/>
              <a:t>védelembe helyezési </a:t>
            </a:r>
            <a:r>
              <a:rPr lang="hu-HU" dirty="0" smtClean="0"/>
              <a:t>terv</a:t>
            </a:r>
          </a:p>
          <a:p>
            <a:endParaRPr lang="hu-HU" dirty="0" smtClean="0"/>
          </a:p>
          <a:p>
            <a:r>
              <a:rPr lang="hu-HU" dirty="0"/>
              <a:t>utolsó kútvízvizsgálati tríciummérési eredmény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96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Vízbázis védettség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04088" y="1508760"/>
            <a:ext cx="10649712" cy="4668203"/>
          </a:xfrm>
        </p:spPr>
        <p:txBody>
          <a:bodyPr>
            <a:normAutofit/>
          </a:bodyPr>
          <a:lstStyle/>
          <a:p>
            <a:r>
              <a:rPr lang="hu-HU" sz="2000" dirty="0" smtClean="0"/>
              <a:t>16/2016 (V.12.) BM rendelet</a:t>
            </a:r>
          </a:p>
          <a:p>
            <a:endParaRPr lang="hu-HU" dirty="0" smtClean="0"/>
          </a:p>
          <a:p>
            <a:r>
              <a:rPr lang="hu-HU" sz="2000" b="1" i="1" dirty="0" smtClean="0"/>
              <a:t>„védett </a:t>
            </a:r>
            <a:r>
              <a:rPr lang="hu-HU" sz="2000" b="1" i="1" dirty="0"/>
              <a:t>felszín alatti vízbázisra telepített vízkivételi mű</a:t>
            </a:r>
            <a:r>
              <a:rPr lang="hu-HU" sz="2000" i="1" dirty="0"/>
              <a:t>: </a:t>
            </a:r>
            <a:r>
              <a:rPr lang="hu-HU" sz="2000" dirty="0"/>
              <a:t>az a vízkivételi mű, amelyen keresztül az igénybe vett vízkészletből kitermelt vízben mért trícium koncentráció kisebb, mint 0,06 </a:t>
            </a:r>
            <a:r>
              <a:rPr lang="hu-HU" sz="2000" dirty="0" err="1"/>
              <a:t>Bq</a:t>
            </a:r>
            <a:r>
              <a:rPr lang="hu-HU" sz="2000" dirty="0"/>
              <a:t>/l (0,5 TU</a:t>
            </a:r>
            <a:r>
              <a:rPr lang="hu-HU" sz="2000" dirty="0" smtClean="0"/>
              <a:t>);”</a:t>
            </a:r>
          </a:p>
          <a:p>
            <a:endParaRPr lang="hu-HU" sz="2000" dirty="0"/>
          </a:p>
          <a:p>
            <a:r>
              <a:rPr lang="hu-HU" sz="2000" i="1" dirty="0" smtClean="0"/>
              <a:t>„</a:t>
            </a:r>
            <a:r>
              <a:rPr lang="hu-HU" sz="2000" b="1" i="1" dirty="0" smtClean="0"/>
              <a:t>nem </a:t>
            </a:r>
            <a:r>
              <a:rPr lang="hu-HU" sz="2000" b="1" i="1" dirty="0"/>
              <a:t>védett felszín alatti vízbázisra telepített vízkivételi mű</a:t>
            </a:r>
            <a:r>
              <a:rPr lang="hu-HU" sz="2000" i="1" dirty="0"/>
              <a:t>: </a:t>
            </a:r>
            <a:r>
              <a:rPr lang="hu-HU" sz="2000" dirty="0"/>
              <a:t>minden talaj-, karszt- és partiszűrésű vízkészletet igénybe vevő felszín alatti vízkivételi mű, továbbá azon a rétegvízkészletet igénybe vevő vízkivételi mű, amelyből kitermelt vízben mért trícium koncentráció nagyobb, mint 0,06 </a:t>
            </a:r>
            <a:r>
              <a:rPr lang="hu-HU" sz="2000" dirty="0" err="1"/>
              <a:t>Bq</a:t>
            </a:r>
            <a:r>
              <a:rPr lang="hu-HU" sz="2000" dirty="0"/>
              <a:t>/l (0,5 TU</a:t>
            </a:r>
            <a:r>
              <a:rPr lang="hu-HU" sz="2000" dirty="0" smtClean="0"/>
              <a:t>);”</a:t>
            </a:r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dirty="0" smtClean="0"/>
              <a:t>„védett” vízbázis </a:t>
            </a:r>
            <a:r>
              <a:rPr lang="hu-HU" dirty="0"/>
              <a:t>– felülbírálandó fogalom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57702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448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Radiológiai paraméterek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7030" y="1027675"/>
            <a:ext cx="10877939" cy="5318546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Trícium, radon, indikatív dózis</a:t>
            </a:r>
          </a:p>
          <a:p>
            <a:endParaRPr lang="hu-HU" dirty="0" smtClean="0"/>
          </a:p>
          <a:p>
            <a:r>
              <a:rPr lang="hu-HU" dirty="0" smtClean="0"/>
              <a:t>Lényeges változások az 5/2023 (I. 12.) Kormányrendeletben</a:t>
            </a:r>
          </a:p>
          <a:p>
            <a:endParaRPr lang="hu-HU" dirty="0" smtClean="0"/>
          </a:p>
          <a:p>
            <a:r>
              <a:rPr lang="hu-HU" dirty="0" smtClean="0"/>
              <a:t>Megszűnt a végleges felmentés</a:t>
            </a:r>
          </a:p>
          <a:p>
            <a:endParaRPr lang="hu-HU" dirty="0" smtClean="0"/>
          </a:p>
          <a:p>
            <a:r>
              <a:rPr lang="hu-HU" dirty="0" smtClean="0"/>
              <a:t>A korábbi felmentések 2023-ban még figyelembe  vehetők a csökkentésekhez</a:t>
            </a:r>
          </a:p>
          <a:p>
            <a:endParaRPr lang="hu-HU" dirty="0" smtClean="0"/>
          </a:p>
          <a:p>
            <a:r>
              <a:rPr lang="hu-HU" dirty="0" smtClean="0"/>
              <a:t>Sok rossz tapasztalat a korábban kiadott határozatokkal </a:t>
            </a:r>
            <a:r>
              <a:rPr lang="hu-HU" sz="2000" dirty="0" smtClean="0"/>
              <a:t>(főleg indikatív dózis)</a:t>
            </a:r>
          </a:p>
          <a:p>
            <a:endParaRPr lang="hu-HU" dirty="0"/>
          </a:p>
          <a:p>
            <a:r>
              <a:rPr lang="hu-HU" dirty="0"/>
              <a:t>NNGYK Módszertani útmutató ivóvizek radiológiai paramétereinek vizsgálatához és értékeléséhez</a:t>
            </a:r>
            <a:endParaRPr lang="hu-HU" dirty="0" smtClean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440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4884" y="4763699"/>
            <a:ext cx="348700" cy="34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006" y="6136697"/>
            <a:ext cx="518457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églalap 3"/>
          <p:cNvSpPr/>
          <p:nvPr/>
        </p:nvSpPr>
        <p:spPr>
          <a:xfrm>
            <a:off x="4577018" y="1123804"/>
            <a:ext cx="3010709" cy="1033925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Indikatív dózis meghatározása:</a:t>
            </a:r>
          </a:p>
          <a:p>
            <a:pPr algn="ctr"/>
            <a:r>
              <a:rPr lang="hu-HU" dirty="0">
                <a:latin typeface="Arial" panose="020B0604020202020204" pitchFamily="34" charset="0"/>
              </a:rPr>
              <a:t>összes </a:t>
            </a:r>
            <a:r>
              <a:rPr lang="el-GR" dirty="0">
                <a:latin typeface="Arial" panose="020B0604020202020204" pitchFamily="34" charset="0"/>
              </a:rPr>
              <a:t>α</a:t>
            </a:r>
            <a:r>
              <a:rPr lang="hu-HU" dirty="0">
                <a:latin typeface="Arial" panose="020B0604020202020204" pitchFamily="34" charset="0"/>
              </a:rPr>
              <a:t>- és </a:t>
            </a:r>
            <a:r>
              <a:rPr lang="el-GR" dirty="0">
                <a:latin typeface="Arial" panose="020B0604020202020204" pitchFamily="34" charset="0"/>
              </a:rPr>
              <a:t>β</a:t>
            </a:r>
            <a:r>
              <a:rPr lang="hu-HU" dirty="0" err="1">
                <a:latin typeface="Arial" panose="020B0604020202020204" pitchFamily="34" charset="0"/>
              </a:rPr>
              <a:t>-aktivitás</a:t>
            </a:r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6991175" y="2540514"/>
            <a:ext cx="3024335" cy="1033925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>
                <a:latin typeface="Arial" panose="020B0604020202020204" pitchFamily="34" charset="0"/>
              </a:rPr>
              <a:t>össz</a:t>
            </a:r>
            <a:r>
              <a:rPr lang="hu-HU" dirty="0">
                <a:latin typeface="Arial" panose="020B0604020202020204" pitchFamily="34" charset="0"/>
              </a:rPr>
              <a:t>. </a:t>
            </a:r>
            <a:r>
              <a:rPr lang="el-GR" dirty="0">
                <a:latin typeface="Arial" panose="020B0604020202020204" pitchFamily="34" charset="0"/>
              </a:rPr>
              <a:t>α</a:t>
            </a:r>
            <a:r>
              <a:rPr lang="hu-HU" dirty="0">
                <a:latin typeface="Arial" panose="020B0604020202020204" pitchFamily="34" charset="0"/>
              </a:rPr>
              <a:t> ≤ 0,1 </a:t>
            </a:r>
            <a:r>
              <a:rPr lang="hu-HU" dirty="0" err="1">
                <a:latin typeface="Arial" panose="020B0604020202020204" pitchFamily="34" charset="0"/>
              </a:rPr>
              <a:t>Bq</a:t>
            </a:r>
            <a:r>
              <a:rPr lang="hu-HU" dirty="0">
                <a:latin typeface="Arial" panose="020B0604020202020204" pitchFamily="34" charset="0"/>
              </a:rPr>
              <a:t>/l</a:t>
            </a:r>
          </a:p>
          <a:p>
            <a:pPr algn="ctr"/>
            <a:r>
              <a:rPr lang="hu-HU" dirty="0">
                <a:latin typeface="Arial" panose="020B0604020202020204" pitchFamily="34" charset="0"/>
              </a:rPr>
              <a:t>ÉS</a:t>
            </a:r>
          </a:p>
          <a:p>
            <a:pPr algn="ctr"/>
            <a:r>
              <a:rPr lang="hu-HU" dirty="0">
                <a:latin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</a:rPr>
              <a:t>össz</a:t>
            </a:r>
            <a:r>
              <a:rPr lang="hu-HU" dirty="0">
                <a:latin typeface="Arial" panose="020B0604020202020204" pitchFamily="34" charset="0"/>
              </a:rPr>
              <a:t>. </a:t>
            </a:r>
            <a:r>
              <a:rPr lang="el-GR" dirty="0">
                <a:latin typeface="Arial" panose="020B0604020202020204" pitchFamily="34" charset="0"/>
              </a:rPr>
              <a:t>β</a:t>
            </a:r>
            <a:r>
              <a:rPr lang="hu-HU" dirty="0">
                <a:latin typeface="Arial" panose="020B0604020202020204" pitchFamily="34" charset="0"/>
              </a:rPr>
              <a:t> ≤ 1,0 </a:t>
            </a:r>
            <a:r>
              <a:rPr lang="hu-HU" dirty="0" err="1">
                <a:latin typeface="Arial" panose="020B0604020202020204" pitchFamily="34" charset="0"/>
              </a:rPr>
              <a:t>Bq</a:t>
            </a:r>
            <a:r>
              <a:rPr lang="hu-HU" dirty="0">
                <a:latin typeface="Arial" panose="020B0604020202020204" pitchFamily="34" charset="0"/>
              </a:rPr>
              <a:t>/l </a:t>
            </a:r>
          </a:p>
        </p:txBody>
      </p:sp>
      <p:sp>
        <p:nvSpPr>
          <p:cNvPr id="29" name="Téglalap 28"/>
          <p:cNvSpPr/>
          <p:nvPr/>
        </p:nvSpPr>
        <p:spPr>
          <a:xfrm>
            <a:off x="1954334" y="2546194"/>
            <a:ext cx="3024335" cy="1033925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>
                <a:latin typeface="Arial" panose="020B0604020202020204" pitchFamily="34" charset="0"/>
              </a:rPr>
              <a:t>össz</a:t>
            </a:r>
            <a:r>
              <a:rPr lang="hu-HU" dirty="0">
                <a:latin typeface="Arial" panose="020B0604020202020204" pitchFamily="34" charset="0"/>
              </a:rPr>
              <a:t>. </a:t>
            </a:r>
            <a:r>
              <a:rPr lang="el-GR" dirty="0">
                <a:latin typeface="Arial" panose="020B0604020202020204" pitchFamily="34" charset="0"/>
              </a:rPr>
              <a:t>α</a:t>
            </a:r>
            <a:r>
              <a:rPr lang="hu-HU" dirty="0">
                <a:latin typeface="Arial" panose="020B0604020202020204" pitchFamily="34" charset="0"/>
              </a:rPr>
              <a:t> &gt; 0,1 </a:t>
            </a:r>
            <a:r>
              <a:rPr lang="hu-HU" dirty="0" err="1">
                <a:latin typeface="Arial" panose="020B0604020202020204" pitchFamily="34" charset="0"/>
              </a:rPr>
              <a:t>Bq</a:t>
            </a:r>
            <a:r>
              <a:rPr lang="hu-HU" dirty="0">
                <a:latin typeface="Arial" panose="020B0604020202020204" pitchFamily="34" charset="0"/>
              </a:rPr>
              <a:t>/l</a:t>
            </a:r>
          </a:p>
          <a:p>
            <a:pPr algn="ctr"/>
            <a:r>
              <a:rPr lang="hu-HU" dirty="0">
                <a:latin typeface="Arial" panose="020B0604020202020204" pitchFamily="34" charset="0"/>
              </a:rPr>
              <a:t>ÉS/VAGY</a:t>
            </a:r>
          </a:p>
          <a:p>
            <a:pPr algn="ctr"/>
            <a:r>
              <a:rPr lang="hu-HU" dirty="0">
                <a:latin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</a:rPr>
              <a:t>össz</a:t>
            </a:r>
            <a:r>
              <a:rPr lang="hu-HU" dirty="0">
                <a:latin typeface="Arial" panose="020B0604020202020204" pitchFamily="34" charset="0"/>
              </a:rPr>
              <a:t>. </a:t>
            </a:r>
            <a:r>
              <a:rPr lang="el-GR" dirty="0">
                <a:latin typeface="Arial" panose="020B0604020202020204" pitchFamily="34" charset="0"/>
              </a:rPr>
              <a:t>β</a:t>
            </a:r>
            <a:r>
              <a:rPr lang="hu-HU" dirty="0">
                <a:latin typeface="Arial" panose="020B0604020202020204" pitchFamily="34" charset="0"/>
              </a:rPr>
              <a:t> &gt; 1,0 </a:t>
            </a:r>
            <a:r>
              <a:rPr lang="hu-HU" dirty="0" err="1">
                <a:latin typeface="Arial" panose="020B0604020202020204" pitchFamily="34" charset="0"/>
              </a:rPr>
              <a:t>Bq</a:t>
            </a:r>
            <a:r>
              <a:rPr lang="hu-HU" dirty="0">
                <a:latin typeface="Arial" panose="020B0604020202020204" pitchFamily="34" charset="0"/>
              </a:rPr>
              <a:t>/l</a:t>
            </a:r>
          </a:p>
        </p:txBody>
      </p:sp>
      <p:sp>
        <p:nvSpPr>
          <p:cNvPr id="35" name="Téglalap 34"/>
          <p:cNvSpPr/>
          <p:nvPr/>
        </p:nvSpPr>
        <p:spPr>
          <a:xfrm>
            <a:off x="1954332" y="3968585"/>
            <a:ext cx="3024336" cy="144016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Természetes/mesterséges </a:t>
            </a:r>
            <a:r>
              <a:rPr lang="hu-HU" dirty="0" err="1">
                <a:latin typeface="Arial" panose="020B0604020202020204" pitchFamily="34" charset="0"/>
              </a:rPr>
              <a:t>radionulkidok</a:t>
            </a:r>
            <a:r>
              <a:rPr lang="hu-HU" dirty="0">
                <a:latin typeface="Arial" panose="020B0604020202020204" pitchFamily="34" charset="0"/>
              </a:rPr>
              <a:t> meghatározása </a:t>
            </a:r>
            <a:r>
              <a:rPr lang="hu-HU" sz="1600" dirty="0">
                <a:latin typeface="Arial" panose="020B0604020202020204" pitchFamily="34" charset="0"/>
              </a:rPr>
              <a:t>– teljesül-e a jogszabályban meghatározott egyenlőtlenség?</a:t>
            </a:r>
          </a:p>
        </p:txBody>
      </p:sp>
      <p:sp>
        <p:nvSpPr>
          <p:cNvPr id="47" name="Téglalap 46"/>
          <p:cNvSpPr/>
          <p:nvPr/>
        </p:nvSpPr>
        <p:spPr>
          <a:xfrm>
            <a:off x="7007084" y="4185562"/>
            <a:ext cx="3024335" cy="1006206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Az indikatív dózis ≤ 0,1 </a:t>
            </a:r>
            <a:r>
              <a:rPr lang="hu-HU" dirty="0" err="1">
                <a:latin typeface="Arial" panose="020B0604020202020204" pitchFamily="34" charset="0"/>
              </a:rPr>
              <a:t>mSv</a:t>
            </a:r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1" name="Téglalap 50"/>
          <p:cNvSpPr/>
          <p:nvPr/>
        </p:nvSpPr>
        <p:spPr>
          <a:xfrm>
            <a:off x="5613031" y="4517646"/>
            <a:ext cx="952310" cy="342038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Igen </a:t>
            </a:r>
          </a:p>
        </p:txBody>
      </p:sp>
      <p:sp>
        <p:nvSpPr>
          <p:cNvPr id="52" name="Téglalap 51"/>
          <p:cNvSpPr/>
          <p:nvPr/>
        </p:nvSpPr>
        <p:spPr>
          <a:xfrm>
            <a:off x="2990345" y="5898386"/>
            <a:ext cx="952310" cy="342038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Nem </a:t>
            </a:r>
          </a:p>
        </p:txBody>
      </p:sp>
      <p:sp>
        <p:nvSpPr>
          <p:cNvPr id="53" name="Téglalap 52"/>
          <p:cNvSpPr/>
          <p:nvPr/>
        </p:nvSpPr>
        <p:spPr>
          <a:xfrm>
            <a:off x="6996100" y="5570065"/>
            <a:ext cx="3024335" cy="99868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Az indikatív dózis &gt; 0,1 </a:t>
            </a:r>
            <a:r>
              <a:rPr lang="hu-HU" dirty="0" err="1">
                <a:latin typeface="Arial" panose="020B0604020202020204" pitchFamily="34" charset="0"/>
              </a:rPr>
              <a:t>mSv</a:t>
            </a:r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58" name="Egyenes összekötő 57"/>
          <p:cNvCxnSpPr/>
          <p:nvPr/>
        </p:nvCxnSpPr>
        <p:spPr>
          <a:xfrm flipV="1">
            <a:off x="7605526" y="1363704"/>
            <a:ext cx="91372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nyíllal 59"/>
          <p:cNvCxnSpPr/>
          <p:nvPr/>
        </p:nvCxnSpPr>
        <p:spPr>
          <a:xfrm>
            <a:off x="3473316" y="1389327"/>
            <a:ext cx="0" cy="1151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flipH="1" flipV="1">
            <a:off x="3473316" y="1419009"/>
            <a:ext cx="111733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nyíllal 63"/>
          <p:cNvCxnSpPr/>
          <p:nvPr/>
        </p:nvCxnSpPr>
        <p:spPr>
          <a:xfrm>
            <a:off x="8503343" y="1372246"/>
            <a:ext cx="4924" cy="1151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nyíllal 67"/>
          <p:cNvCxnSpPr>
            <a:stCxn id="23" idx="2"/>
            <a:endCxn id="47" idx="0"/>
          </p:cNvCxnSpPr>
          <p:nvPr/>
        </p:nvCxnSpPr>
        <p:spPr>
          <a:xfrm>
            <a:off x="8503343" y="3574439"/>
            <a:ext cx="15909" cy="611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nyíllal 90"/>
          <p:cNvCxnSpPr>
            <a:stCxn id="29" idx="2"/>
            <a:endCxn id="35" idx="0"/>
          </p:cNvCxnSpPr>
          <p:nvPr/>
        </p:nvCxnSpPr>
        <p:spPr>
          <a:xfrm flipH="1">
            <a:off x="3466500" y="3580119"/>
            <a:ext cx="2" cy="388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nyíllal 92"/>
          <p:cNvCxnSpPr>
            <a:stCxn id="35" idx="2"/>
            <a:endCxn id="52" idx="0"/>
          </p:cNvCxnSpPr>
          <p:nvPr/>
        </p:nvCxnSpPr>
        <p:spPr>
          <a:xfrm>
            <a:off x="3466500" y="5408746"/>
            <a:ext cx="0" cy="4896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nyíllal 119"/>
          <p:cNvCxnSpPr>
            <a:stCxn id="51" idx="3"/>
            <a:endCxn id="47" idx="1"/>
          </p:cNvCxnSpPr>
          <p:nvPr/>
        </p:nvCxnSpPr>
        <p:spPr>
          <a:xfrm>
            <a:off x="6565341" y="4688665"/>
            <a:ext cx="4417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nyíllal 125"/>
          <p:cNvCxnSpPr>
            <a:stCxn id="35" idx="3"/>
            <a:endCxn id="51" idx="1"/>
          </p:cNvCxnSpPr>
          <p:nvPr/>
        </p:nvCxnSpPr>
        <p:spPr>
          <a:xfrm>
            <a:off x="4978669" y="4688665"/>
            <a:ext cx="634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gyenes összekötő nyíllal 127"/>
          <p:cNvCxnSpPr>
            <a:stCxn id="52" idx="3"/>
            <a:endCxn id="53" idx="1"/>
          </p:cNvCxnSpPr>
          <p:nvPr/>
        </p:nvCxnSpPr>
        <p:spPr>
          <a:xfrm>
            <a:off x="3942655" y="6069405"/>
            <a:ext cx="30534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ím 1"/>
          <p:cNvSpPr>
            <a:spLocks noGrp="1"/>
          </p:cNvSpPr>
          <p:nvPr>
            <p:ph type="title"/>
          </p:nvPr>
        </p:nvSpPr>
        <p:spPr>
          <a:xfrm>
            <a:off x="156635" y="269615"/>
            <a:ext cx="11510228" cy="648072"/>
          </a:xfrm>
        </p:spPr>
        <p:txBody>
          <a:bodyPr>
            <a:normAutofit/>
          </a:bodyPr>
          <a:lstStyle/>
          <a:p>
            <a:r>
              <a:rPr lang="hu-HU" sz="4000" dirty="0" smtClean="0"/>
              <a:t>Indikatív dózis meghatározásának folyamatábrája</a:t>
            </a:r>
            <a:endParaRPr lang="hu-HU" sz="4000" dirty="0"/>
          </a:p>
        </p:txBody>
      </p:sp>
      <p:sp>
        <p:nvSpPr>
          <p:cNvPr id="2" name="Ellipszis 1"/>
          <p:cNvSpPr/>
          <p:nvPr/>
        </p:nvSpPr>
        <p:spPr>
          <a:xfrm>
            <a:off x="1143000" y="3786236"/>
            <a:ext cx="9509760" cy="177011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9468423" y="840547"/>
            <a:ext cx="2701087" cy="16004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Alternatív vizsgálati szint megállapítható, onnantól lehet összes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- és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-aktivitás vizsgálat, és az alternatív vizsgálati szint 30 %, ill. 60 %-a figyelembe véve adható a vizsgálati szám csökkentés. </a:t>
            </a: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zögletes összekötő 6"/>
          <p:cNvCxnSpPr>
            <a:stCxn id="2" idx="6"/>
            <a:endCxn id="3" idx="2"/>
          </p:cNvCxnSpPr>
          <p:nvPr/>
        </p:nvCxnSpPr>
        <p:spPr>
          <a:xfrm flipV="1">
            <a:off x="10652760" y="2440985"/>
            <a:ext cx="166207" cy="2230308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09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E_ESCAIDE" id="{B8231E25-80D9-5448-AC43-7FBE7D1A89CD}" vid="{168D9E2F-84EA-B640-B4C0-A4315794611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NNGYK</Template>
  <TotalTime>84</TotalTime>
  <Words>1529</Words>
  <Application>Microsoft Office PowerPoint</Application>
  <PresentationFormat>Szélesvásznú</PresentationFormat>
  <Paragraphs>252</Paragraphs>
  <Slides>28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Office-téma</vt:lpstr>
      <vt:lpstr>Vizsgálati szám csökkentés lehetőségei és jellemző értékek meghatározása </vt:lpstr>
      <vt:lpstr>Az ivóvízminőség ellenőrzése</vt:lpstr>
      <vt:lpstr>Vizsgálatszám csökkentés lehetőségei</vt:lpstr>
      <vt:lpstr>Vizsgálatszám csökkentés lehetőségei</vt:lpstr>
      <vt:lpstr>Vizsgálatszám csökkentés lehetőségei</vt:lpstr>
      <vt:lpstr>Vízbázis védettség</vt:lpstr>
      <vt:lpstr>Vízbázis védettség</vt:lpstr>
      <vt:lpstr>Radiológiai paraméterek</vt:lpstr>
      <vt:lpstr>Indikatív dózis meghatározásának folyamatábrája</vt:lpstr>
      <vt:lpstr>Indikatív dózis meghatározásának részletesebb folyamatábrája</vt:lpstr>
      <vt:lpstr>Vizsgálatszám csökkentés lehetőségei</vt:lpstr>
      <vt:lpstr>Vizsgálatszám csökkentés lehetőségei</vt:lpstr>
      <vt:lpstr>Figyelembe veendő szempontok</vt:lpstr>
      <vt:lpstr>Jellemző érték meghatározása </vt:lpstr>
      <vt:lpstr>PowerPoint-bemutató</vt:lpstr>
      <vt:lpstr>Néhány „alapfogalom”</vt:lpstr>
      <vt:lpstr>Néhány „alapfogalom”</vt:lpstr>
      <vt:lpstr>Példa</vt:lpstr>
      <vt:lpstr>Példa - módusz</vt:lpstr>
      <vt:lpstr>PowerPoint-bemutató</vt:lpstr>
      <vt:lpstr>Jellemző értékek – mikrobiológiai paraméterek</vt:lpstr>
      <vt:lpstr>Jellemző értékek – mikroszkópos biológiai paraméterek</vt:lpstr>
      <vt:lpstr>Jellemző értékek – kémiai paraméterek</vt:lpstr>
      <vt:lpstr>PowerPoint-bemutató</vt:lpstr>
      <vt:lpstr>PowerPoint-bemutató</vt:lpstr>
      <vt:lpstr>Összefoglalva</vt:lpstr>
      <vt:lpstr>Útmutatók, tájékoztatók</vt:lpstr>
      <vt:lpstr>Köszönöm a megtisztelő figyelmet!</vt:lpstr>
    </vt:vector>
  </TitlesOfParts>
  <Company>NNK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SURVEILLANCE</dc:title>
  <dc:creator>Izsák Bálint</dc:creator>
  <cp:lastModifiedBy>Izsák Bálint</cp:lastModifiedBy>
  <cp:revision>15</cp:revision>
  <dcterms:created xsi:type="dcterms:W3CDTF">2023-11-07T10:04:01Z</dcterms:created>
  <dcterms:modified xsi:type="dcterms:W3CDTF">2023-11-27T10:34:13Z</dcterms:modified>
</cp:coreProperties>
</file>